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7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8" r:id="rId25"/>
    <p:sldId id="289" r:id="rId26"/>
    <p:sldId id="290" r:id="rId27"/>
    <p:sldId id="295" r:id="rId28"/>
    <p:sldId id="296" r:id="rId29"/>
    <p:sldId id="297" r:id="rId30"/>
    <p:sldId id="298" r:id="rId31"/>
    <p:sldId id="300" r:id="rId32"/>
    <p:sldId id="301" r:id="rId33"/>
    <p:sldId id="291" r:id="rId34"/>
    <p:sldId id="292" r:id="rId35"/>
    <p:sldId id="293" r:id="rId36"/>
    <p:sldId id="294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7891-CA5E-48F0-B851-6FF73B365E32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0A79-0AE9-425C-A7B8-9D520842E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42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7891-CA5E-48F0-B851-6FF73B365E32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0A79-0AE9-425C-A7B8-9D520842E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987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7891-CA5E-48F0-B851-6FF73B365E32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0A79-0AE9-425C-A7B8-9D520842E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61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7891-CA5E-48F0-B851-6FF73B365E32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0A79-0AE9-425C-A7B8-9D520842E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11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7891-CA5E-48F0-B851-6FF73B365E32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0A79-0AE9-425C-A7B8-9D520842E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56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7891-CA5E-48F0-B851-6FF73B365E32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0A79-0AE9-425C-A7B8-9D520842E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38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7891-CA5E-48F0-B851-6FF73B365E32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0A79-0AE9-425C-A7B8-9D520842E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7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7891-CA5E-48F0-B851-6FF73B365E32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0A79-0AE9-425C-A7B8-9D520842E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083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7891-CA5E-48F0-B851-6FF73B365E32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0A79-0AE9-425C-A7B8-9D520842E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47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7891-CA5E-48F0-B851-6FF73B365E32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0A79-0AE9-425C-A7B8-9D520842E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08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7891-CA5E-48F0-B851-6FF73B365E32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0A79-0AE9-425C-A7B8-9D520842E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97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C7891-CA5E-48F0-B851-6FF73B365E32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80A79-0AE9-425C-A7B8-9D520842E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8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18504" y="906038"/>
            <a:ext cx="10515600" cy="1798525"/>
          </a:xfrm>
        </p:spPr>
        <p:txBody>
          <a:bodyPr>
            <a:noAutofit/>
          </a:bodyPr>
          <a:lstStyle/>
          <a:p>
            <a:pPr algn="ctr"/>
            <a:r>
              <a:rPr lang="en-US" sz="11500" dirty="0" smtClean="0">
                <a:latin typeface="KG Cold Coffee" panose="02000505000000020004" pitchFamily="2" charset="0"/>
                <a:ea typeface="2peas" panose="02000603000000000000" pitchFamily="2" charset="0"/>
              </a:rPr>
              <a:t>geography</a:t>
            </a:r>
            <a:endParaRPr lang="en-US" sz="13800" dirty="0">
              <a:latin typeface="KG Cold Coffee" panose="02000505000000020004" pitchFamily="2" charset="0"/>
              <a:ea typeface="2peas" panose="0200060300000000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3285582"/>
            <a:ext cx="10515600" cy="29993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dirty="0">
                <a:latin typeface="KG Cold Coffee" panose="02000505000000020004" pitchFamily="2" charset="0"/>
              </a:rPr>
              <a:t>t</a:t>
            </a:r>
            <a:r>
              <a:rPr lang="en-US" sz="6000" dirty="0" smtClean="0">
                <a:latin typeface="KG Cold Coffee" panose="02000505000000020004" pitchFamily="2" charset="0"/>
              </a:rPr>
              <a:t>he study of places</a:t>
            </a:r>
          </a:p>
          <a:p>
            <a:pPr marL="0" indent="0" algn="ctr">
              <a:buNone/>
            </a:pPr>
            <a:endParaRPr lang="en-US" sz="6000" dirty="0">
              <a:latin typeface="KG Cold Coffee" panose="02000505000000020004" pitchFamily="2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00B050"/>
                </a:solidFill>
                <a:latin typeface="KG Cold Coffee" panose="02000505000000020004" pitchFamily="2" charset="0"/>
              </a:rPr>
              <a:t>Ex: communities, states, countries</a:t>
            </a:r>
            <a:endParaRPr lang="en-US" sz="4000" dirty="0">
              <a:solidFill>
                <a:srgbClr val="00B050"/>
              </a:solidFill>
              <a:latin typeface="KG Cold Coffee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50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30535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3800" dirty="0">
                <a:latin typeface="KG Cold Coffee" panose="02000505000000020004" pitchFamily="2" charset="0"/>
              </a:rPr>
              <a:t>a</a:t>
            </a:r>
            <a:r>
              <a:rPr lang="en-US" sz="13800" dirty="0" smtClean="0">
                <a:latin typeface="KG Cold Coffee" panose="02000505000000020004" pitchFamily="2" charset="0"/>
              </a:rPr>
              <a:t>bsolute location</a:t>
            </a:r>
            <a:endParaRPr lang="en-US" sz="13800" dirty="0">
              <a:latin typeface="KG Cold Coffee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70479"/>
            <a:ext cx="10515600" cy="333562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dirty="0" smtClean="0">
                <a:latin typeface="KG Cold Coffee" panose="02000505000000020004" pitchFamily="2" charset="0"/>
              </a:rPr>
              <a:t>where the exact location of a place is</a:t>
            </a:r>
          </a:p>
          <a:p>
            <a:pPr marL="0" indent="0" algn="ctr">
              <a:buNone/>
            </a:pPr>
            <a:r>
              <a:rPr lang="en-US" sz="4800" dirty="0" smtClean="0">
                <a:solidFill>
                  <a:srgbClr val="00B050"/>
                </a:solidFill>
                <a:latin typeface="KG Cold Coffee" panose="02000505000000020004" pitchFamily="2" charset="0"/>
              </a:rPr>
              <a:t>Ex: Your address </a:t>
            </a:r>
            <a:endParaRPr lang="en-US" sz="4800" dirty="0">
              <a:solidFill>
                <a:srgbClr val="00B050"/>
              </a:solidFill>
              <a:latin typeface="KG Cold Coffee" panose="0200050500000002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5" y="5241702"/>
            <a:ext cx="2118753" cy="143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339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382627"/>
          </a:xfrm>
        </p:spPr>
        <p:txBody>
          <a:bodyPr>
            <a:normAutofit/>
          </a:bodyPr>
          <a:lstStyle/>
          <a:p>
            <a:pPr algn="ctr"/>
            <a:r>
              <a:rPr lang="en-US" sz="10300" dirty="0">
                <a:latin typeface="KG Cold Coffee" panose="02000505000000020004" pitchFamily="2" charset="0"/>
              </a:rPr>
              <a:t>r</a:t>
            </a:r>
            <a:r>
              <a:rPr lang="en-US" sz="10300" dirty="0" smtClean="0">
                <a:latin typeface="KG Cold Coffee" panose="02000505000000020004" pitchFamily="2" charset="0"/>
              </a:rPr>
              <a:t>elative location </a:t>
            </a:r>
            <a:endParaRPr lang="en-US" sz="10300" dirty="0">
              <a:latin typeface="KG Cold Coffee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747752"/>
            <a:ext cx="10515600" cy="304739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>
                <a:latin typeface="KG Cold Coffee" panose="02000505000000020004" pitchFamily="2" charset="0"/>
              </a:rPr>
              <a:t>w</a:t>
            </a:r>
            <a:r>
              <a:rPr lang="en-US" sz="4800" dirty="0" smtClean="0">
                <a:latin typeface="KG Cold Coffee" panose="02000505000000020004" pitchFamily="2" charset="0"/>
              </a:rPr>
              <a:t>here a place is in relation to other places</a:t>
            </a:r>
          </a:p>
          <a:p>
            <a:pPr marL="0" indent="0" algn="ctr">
              <a:buNone/>
            </a:pPr>
            <a:r>
              <a:rPr lang="en-US" sz="3200" dirty="0" smtClean="0">
                <a:solidFill>
                  <a:srgbClr val="00B050"/>
                </a:solidFill>
                <a:latin typeface="KG Cold Coffee" panose="02000505000000020004" pitchFamily="2" charset="0"/>
              </a:rPr>
              <a:t>Ex: The relative location of Michigan is in the northern part of the United States.</a:t>
            </a:r>
            <a:endParaRPr lang="en-US" sz="3200" dirty="0">
              <a:solidFill>
                <a:srgbClr val="00B050"/>
              </a:solidFill>
              <a:latin typeface="KG Cold Coffee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187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601568"/>
          </a:xfrm>
        </p:spPr>
        <p:txBody>
          <a:bodyPr>
            <a:noAutofit/>
          </a:bodyPr>
          <a:lstStyle/>
          <a:p>
            <a:pPr algn="ctr"/>
            <a:r>
              <a:rPr lang="en-US" sz="10300" dirty="0" smtClean="0">
                <a:latin typeface="KG Cold Coffee" panose="02000505000000020004" pitchFamily="2" charset="0"/>
              </a:rPr>
              <a:t>map</a:t>
            </a:r>
            <a:endParaRPr lang="en-US" sz="10300" dirty="0">
              <a:latin typeface="KG Cold Coffee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411" y="3966693"/>
            <a:ext cx="10515600" cy="185455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dirty="0">
                <a:latin typeface="KG Cold Coffee" panose="02000505000000020004" pitchFamily="2" charset="0"/>
              </a:rPr>
              <a:t>a</a:t>
            </a:r>
            <a:r>
              <a:rPr lang="en-US" sz="5400" dirty="0" smtClean="0">
                <a:latin typeface="KG Cold Coffee" panose="02000505000000020004" pitchFamily="2" charset="0"/>
              </a:rPr>
              <a:t> picture that shows the location of something</a:t>
            </a:r>
            <a:endParaRPr lang="en-US" sz="5400" dirty="0">
              <a:latin typeface="KG Cold Coffee" panose="02000505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495" y="906953"/>
            <a:ext cx="2630992" cy="262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286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02322"/>
          </a:xfrm>
        </p:spPr>
        <p:txBody>
          <a:bodyPr>
            <a:normAutofit/>
          </a:bodyPr>
          <a:lstStyle/>
          <a:p>
            <a:pPr algn="ctr"/>
            <a:r>
              <a:rPr lang="en-US" sz="10700" dirty="0" smtClean="0">
                <a:latin typeface="KG Cold Coffee" panose="02000505000000020004" pitchFamily="2" charset="0"/>
              </a:rPr>
              <a:t>landforms</a:t>
            </a:r>
            <a:endParaRPr lang="en-US" sz="13800" dirty="0">
              <a:latin typeface="KG Cold Coffee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895" y="2900343"/>
            <a:ext cx="10515600" cy="260951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>
                <a:latin typeface="KG Cold Coffee" panose="02000505000000020004" pitchFamily="2" charset="0"/>
              </a:rPr>
              <a:t>d</a:t>
            </a:r>
            <a:r>
              <a:rPr lang="en-US" sz="4800" dirty="0" smtClean="0">
                <a:latin typeface="KG Cold Coffee" panose="02000505000000020004" pitchFamily="2" charset="0"/>
              </a:rPr>
              <a:t>ifferent kinds of land on the Earth</a:t>
            </a:r>
          </a:p>
          <a:p>
            <a:pPr marL="0" indent="0" algn="ctr">
              <a:buNone/>
            </a:pPr>
            <a:r>
              <a:rPr lang="en-US" sz="4400" dirty="0" smtClean="0">
                <a:solidFill>
                  <a:srgbClr val="00B050"/>
                </a:solidFill>
                <a:latin typeface="KG Cold Coffee" panose="02000505000000020004" pitchFamily="2" charset="0"/>
              </a:rPr>
              <a:t>Ex: hills, mountains, plateaus, valleys, islands</a:t>
            </a:r>
            <a:endParaRPr lang="en-US" sz="4400" dirty="0">
              <a:solidFill>
                <a:srgbClr val="00B050"/>
              </a:solidFill>
              <a:latin typeface="KG Cold Coffee" panose="02000505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601" y="5106623"/>
            <a:ext cx="2203897" cy="147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022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169" y="635582"/>
            <a:ext cx="10515600" cy="3022019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latin typeface="KG Cold Coffee" panose="02000505000000020004" pitchFamily="2" charset="0"/>
              </a:rPr>
              <a:t>peninsula</a:t>
            </a:r>
            <a:endParaRPr lang="en-US" sz="9600" dirty="0">
              <a:latin typeface="KG Cold Coffee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836" y="3040945"/>
            <a:ext cx="10515600" cy="258375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 smtClean="0">
                <a:latin typeface="KG Cold Coffee" panose="02000505000000020004" pitchFamily="2" charset="0"/>
              </a:rPr>
              <a:t>land surrounded by water on three sides </a:t>
            </a:r>
            <a:endParaRPr lang="en-US" sz="4000" dirty="0">
              <a:solidFill>
                <a:srgbClr val="00B050"/>
              </a:solidFill>
              <a:latin typeface="KG Cold Coffee" panose="02000505000000020004" pitchFamily="2" charset="0"/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rgbClr val="00B050"/>
                </a:solidFill>
                <a:latin typeface="KG Cold Coffee" panose="02000505000000020004" pitchFamily="2" charset="0"/>
              </a:rPr>
              <a:t>Ex: Michigan is made up of  two peninsulas.</a:t>
            </a:r>
            <a:endParaRPr lang="en-US" sz="4000" dirty="0" smtClean="0">
              <a:solidFill>
                <a:srgbClr val="00B050"/>
              </a:solidFill>
              <a:latin typeface="KG Cold Coffee" panose="0200050500000002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640" y="601843"/>
            <a:ext cx="2266682" cy="177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69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3653083"/>
          </a:xfrm>
        </p:spPr>
        <p:txBody>
          <a:bodyPr>
            <a:noAutofit/>
          </a:bodyPr>
          <a:lstStyle/>
          <a:p>
            <a:pPr algn="ctr"/>
            <a:r>
              <a:rPr lang="en-US" sz="10300" dirty="0" smtClean="0">
                <a:latin typeface="KG Cold Coffee" panose="02000505000000020004" pitchFamily="2" charset="0"/>
              </a:rPr>
              <a:t>island</a:t>
            </a:r>
            <a:endParaRPr lang="en-US" sz="10300" dirty="0">
              <a:latin typeface="KG Cold Coffee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626" y="3129564"/>
            <a:ext cx="10515600" cy="333563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>
                <a:latin typeface="KG Cold Coffee" panose="02000505000000020004" pitchFamily="2" charset="0"/>
              </a:rPr>
              <a:t>a</a:t>
            </a:r>
            <a:r>
              <a:rPr lang="en-US" sz="4800" dirty="0" smtClean="0">
                <a:latin typeface="KG Cold Coffee" panose="02000505000000020004" pitchFamily="2" charset="0"/>
              </a:rPr>
              <a:t> piece of land surrounded by water on all sides</a:t>
            </a:r>
            <a:endParaRPr lang="en-US" sz="4800" dirty="0">
              <a:latin typeface="KG Cold Coffee" panose="02000505000000020004" pitchFamily="2" charset="0"/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00B050"/>
                </a:solidFill>
                <a:latin typeface="KG Cold Coffee" panose="02000505000000020004" pitchFamily="2" charset="0"/>
              </a:rPr>
              <a:t>Ex: Beaver Island and Mackinaw Island are important islands in Michigan. </a:t>
            </a:r>
            <a:endParaRPr lang="en-US" sz="3600" dirty="0">
              <a:solidFill>
                <a:srgbClr val="00B050"/>
              </a:solidFill>
              <a:latin typeface="KG Cold Coffee" panose="02000505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648" y="1043178"/>
            <a:ext cx="1810693" cy="173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244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924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>
                <a:latin typeface="KG Cold Coffee" panose="02000505000000020004" pitchFamily="2" charset="0"/>
              </a:rPr>
              <a:t>s</a:t>
            </a:r>
            <a:r>
              <a:rPr lang="en-US" sz="9600" dirty="0" smtClean="0">
                <a:latin typeface="KG Cold Coffee" panose="02000505000000020004" pitchFamily="2" charset="0"/>
              </a:rPr>
              <a:t>pecial purpose maps </a:t>
            </a:r>
            <a:endParaRPr lang="en-US" sz="9600" dirty="0">
              <a:latin typeface="KG Cold Coffee" panose="02000505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804" y="4794374"/>
            <a:ext cx="2177452" cy="164054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5523" y="3271234"/>
            <a:ext cx="10515600" cy="3296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latin typeface="KG Cold Coffee" panose="02000505000000020004" pitchFamily="2" charset="0"/>
              </a:rPr>
              <a:t>m</a:t>
            </a:r>
            <a:r>
              <a:rPr lang="en-US" sz="4400" dirty="0" smtClean="0">
                <a:latin typeface="KG Cold Coffee" panose="02000505000000020004" pitchFamily="2" charset="0"/>
              </a:rPr>
              <a:t>aps that show characteristics of an area such as landforms, climate, or forests </a:t>
            </a:r>
            <a:endParaRPr lang="en-US" sz="4400" dirty="0">
              <a:latin typeface="KG Cold Coffee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740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38262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3800" dirty="0">
                <a:latin typeface="KG Cold Coffee" panose="02000505000000020004" pitchFamily="2" charset="0"/>
              </a:rPr>
              <a:t>s</a:t>
            </a:r>
            <a:r>
              <a:rPr lang="en-US" sz="13800" dirty="0" smtClean="0">
                <a:latin typeface="KG Cold Coffee" panose="02000505000000020004" pitchFamily="2" charset="0"/>
              </a:rPr>
              <a:t>and dunes</a:t>
            </a:r>
            <a:endParaRPr lang="en-US" sz="13800" dirty="0">
              <a:latin typeface="KG Cold Coffee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747751"/>
            <a:ext cx="10515600" cy="25757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latin typeface="KG Cold Coffee" panose="02000505000000020004" pitchFamily="2" charset="0"/>
              </a:rPr>
              <a:t>r</a:t>
            </a:r>
            <a:r>
              <a:rPr lang="en-US" sz="6000" dirty="0" smtClean="0">
                <a:latin typeface="KG Cold Coffee" panose="02000505000000020004" pitchFamily="2" charset="0"/>
              </a:rPr>
              <a:t>idges or hills of loose sand piled up by the wind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696" y="1589387"/>
            <a:ext cx="3048000" cy="203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193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7881"/>
            <a:ext cx="10515600" cy="2627289"/>
          </a:xfrm>
        </p:spPr>
        <p:txBody>
          <a:bodyPr>
            <a:normAutofit/>
          </a:bodyPr>
          <a:lstStyle/>
          <a:p>
            <a:pPr algn="ctr"/>
            <a:r>
              <a:rPr lang="en-US" sz="10300" dirty="0" smtClean="0">
                <a:latin typeface="KG Cold Coffee" panose="02000505000000020004" pitchFamily="2" charset="0"/>
              </a:rPr>
              <a:t>Great Lakes</a:t>
            </a:r>
            <a:r>
              <a:rPr lang="en-US" sz="10300" dirty="0" smtClean="0">
                <a:latin typeface="KG Cold Coffee" panose="02000505000000020004" pitchFamily="2" charset="0"/>
              </a:rPr>
              <a:t> </a:t>
            </a:r>
            <a:endParaRPr lang="en-US" sz="10300" dirty="0">
              <a:latin typeface="KG Cold Coffee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65170"/>
            <a:ext cx="10515600" cy="341290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000" dirty="0" smtClean="0">
                <a:solidFill>
                  <a:srgbClr val="00B050"/>
                </a:solidFill>
                <a:latin typeface="KG Cold Coffee" panose="02000505000000020004" pitchFamily="2" charset="0"/>
              </a:rPr>
              <a:t>H.O.M.E.S</a:t>
            </a:r>
          </a:p>
          <a:p>
            <a:pPr marL="0" indent="0" algn="ctr">
              <a:buNone/>
            </a:pPr>
            <a:r>
              <a:rPr lang="en-US" sz="6000" dirty="0" smtClean="0">
                <a:latin typeface="KG Cold Coffee" panose="02000505000000020004" pitchFamily="2" charset="0"/>
              </a:rPr>
              <a:t>Huron, Ontario, Michigan, Erie, Superior</a:t>
            </a:r>
          </a:p>
        </p:txBody>
      </p:sp>
    </p:spTree>
    <p:extLst>
      <p:ext uri="{BB962C8B-B14F-4D97-AF65-F5344CB8AC3E}">
        <p14:creationId xmlns:p14="http://schemas.microsoft.com/office/powerpoint/2010/main" val="2523309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10273"/>
          </a:xfrm>
        </p:spPr>
        <p:txBody>
          <a:bodyPr>
            <a:normAutofit/>
          </a:bodyPr>
          <a:lstStyle/>
          <a:p>
            <a:pPr algn="ctr"/>
            <a:r>
              <a:rPr lang="en-US" sz="13800" dirty="0" smtClean="0">
                <a:latin typeface="KG Cold Coffee" panose="02000505000000020004" pitchFamily="2" charset="0"/>
              </a:rPr>
              <a:t>bay</a:t>
            </a:r>
            <a:endParaRPr lang="en-US" sz="23900" dirty="0">
              <a:latin typeface="KG Cold Coffee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823" y="3000777"/>
            <a:ext cx="10696977" cy="30651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4800" dirty="0" smtClean="0">
              <a:latin typeface="KG Cold Coffee" panose="02000505000000020004" pitchFamily="2" charset="0"/>
            </a:endParaRPr>
          </a:p>
          <a:p>
            <a:pPr marL="0" indent="0" algn="ctr">
              <a:buNone/>
            </a:pPr>
            <a:r>
              <a:rPr lang="en-US" sz="4800" dirty="0">
                <a:latin typeface="KG Cold Coffee" panose="02000505000000020004" pitchFamily="2" charset="0"/>
              </a:rPr>
              <a:t>a</a:t>
            </a:r>
            <a:r>
              <a:rPr lang="en-US" sz="4800" dirty="0" smtClean="0">
                <a:latin typeface="KG Cold Coffee" panose="02000505000000020004" pitchFamily="2" charset="0"/>
              </a:rPr>
              <a:t> body of water partly blocked off by land</a:t>
            </a:r>
            <a:endParaRPr lang="en-US" sz="4800" dirty="0" smtClean="0">
              <a:solidFill>
                <a:srgbClr val="00B050"/>
              </a:solidFill>
              <a:latin typeface="KG Cold Coffee" panose="0200050500000002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420" y="1570261"/>
            <a:ext cx="3070752" cy="199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768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5838"/>
            <a:ext cx="10515600" cy="2264179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latin typeface="KG Cold Coffee" panose="02000505000000020004" pitchFamily="2" charset="0"/>
              </a:rPr>
              <a:t>geographer</a:t>
            </a:r>
            <a:endParaRPr lang="en-US" sz="9600" dirty="0">
              <a:latin typeface="KG Cold Coffee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048" y="2897745"/>
            <a:ext cx="10515600" cy="355457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>
                <a:latin typeface="KG Cold Coffee" panose="02000505000000020004" pitchFamily="2" charset="0"/>
              </a:rPr>
              <a:t>s</a:t>
            </a:r>
            <a:r>
              <a:rPr lang="en-US" sz="4800" dirty="0" smtClean="0">
                <a:latin typeface="KG Cold Coffee" panose="02000505000000020004" pitchFamily="2" charset="0"/>
              </a:rPr>
              <a:t>omeone who studies places</a:t>
            </a:r>
          </a:p>
          <a:p>
            <a:pPr marL="0" indent="0" algn="ctr">
              <a:buNone/>
            </a:pPr>
            <a:endParaRPr lang="en-US" sz="4800" dirty="0">
              <a:solidFill>
                <a:srgbClr val="00B050"/>
              </a:solidFill>
              <a:latin typeface="KG Cold Coffee" panose="02000505000000020004" pitchFamily="2" charset="0"/>
            </a:endParaRPr>
          </a:p>
          <a:p>
            <a:pPr marL="0" indent="0" algn="ctr">
              <a:buNone/>
            </a:pPr>
            <a:endParaRPr lang="en-US" sz="3600" dirty="0">
              <a:solidFill>
                <a:srgbClr val="00B050"/>
              </a:solidFill>
              <a:latin typeface="KG Cold Coffee" panose="0200050500000002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397" y="2897745"/>
            <a:ext cx="2253164" cy="315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48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382626"/>
          </a:xfrm>
        </p:spPr>
        <p:txBody>
          <a:bodyPr>
            <a:normAutofit/>
          </a:bodyPr>
          <a:lstStyle/>
          <a:p>
            <a:pPr algn="ctr"/>
            <a:r>
              <a:rPr lang="en-US" sz="13800" dirty="0" smtClean="0">
                <a:latin typeface="KG Cold Coffee" panose="02000505000000020004" pitchFamily="2" charset="0"/>
              </a:rPr>
              <a:t>glacier</a:t>
            </a:r>
            <a:endParaRPr lang="en-US" sz="23900" dirty="0">
              <a:latin typeface="KG Cold Coffee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747751"/>
            <a:ext cx="10515600" cy="28204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latin typeface="KG Cold Coffee" panose="02000505000000020004" pitchFamily="2" charset="0"/>
              </a:rPr>
              <a:t>g</a:t>
            </a:r>
            <a:r>
              <a:rPr lang="en-US" sz="6000" dirty="0" smtClean="0">
                <a:latin typeface="KG Cold Coffee" panose="02000505000000020004" pitchFamily="2" charset="0"/>
              </a:rPr>
              <a:t>iant sheets of slowly moving ice </a:t>
            </a:r>
            <a:endParaRPr lang="en-US" sz="6000" dirty="0" smtClean="0">
              <a:solidFill>
                <a:srgbClr val="00B050"/>
              </a:solidFill>
              <a:latin typeface="KG Cold Coffee" panose="0200050500000002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15" y="4718161"/>
            <a:ext cx="2631321" cy="196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1907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38262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3800" dirty="0" smtClean="0">
                <a:latin typeface="KG Cold Coffee" panose="02000505000000020004" pitchFamily="2" charset="0"/>
              </a:rPr>
              <a:t>vegetation</a:t>
            </a:r>
            <a:endParaRPr lang="en-US" sz="23900" dirty="0">
              <a:latin typeface="KG Cold Coffee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22373"/>
            <a:ext cx="10515600" cy="33356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latin typeface="KG Cold Coffee" panose="02000505000000020004" pitchFamily="2" charset="0"/>
              </a:rPr>
              <a:t>t</a:t>
            </a:r>
            <a:r>
              <a:rPr lang="en-US" sz="6000" dirty="0" smtClean="0">
                <a:latin typeface="KG Cold Coffee" panose="02000505000000020004" pitchFamily="2" charset="0"/>
              </a:rPr>
              <a:t>he plants of an area</a:t>
            </a:r>
          </a:p>
          <a:p>
            <a:pPr marL="0" indent="0" algn="ctr">
              <a:buNone/>
            </a:pPr>
            <a:r>
              <a:rPr lang="en-US" sz="4800" dirty="0" smtClean="0">
                <a:solidFill>
                  <a:srgbClr val="00B050"/>
                </a:solidFill>
                <a:latin typeface="KG Cold Coffee" panose="02000505000000020004" pitchFamily="2" charset="0"/>
              </a:rPr>
              <a:t>Ex: white pines, wildflowers, apple trees, bushes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2344"/>
            <a:ext cx="1333195" cy="181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1851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382626"/>
          </a:xfrm>
        </p:spPr>
        <p:txBody>
          <a:bodyPr>
            <a:normAutofit/>
          </a:bodyPr>
          <a:lstStyle/>
          <a:p>
            <a:pPr algn="ctr"/>
            <a:r>
              <a:rPr lang="en-US" sz="13800" dirty="0" smtClean="0">
                <a:latin typeface="KG Cold Coffee" panose="02000505000000020004" pitchFamily="2" charset="0"/>
              </a:rPr>
              <a:t>climate</a:t>
            </a:r>
            <a:endParaRPr lang="en-US" sz="23900" dirty="0">
              <a:latin typeface="KG Cold Coffee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22373"/>
            <a:ext cx="10515600" cy="33356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latin typeface="KG Cold Coffee" panose="02000505000000020004" pitchFamily="2" charset="0"/>
              </a:rPr>
              <a:t>w</a:t>
            </a:r>
            <a:r>
              <a:rPr lang="en-US" sz="6000" dirty="0" smtClean="0">
                <a:latin typeface="KG Cold Coffee" panose="02000505000000020004" pitchFamily="2" charset="0"/>
              </a:rPr>
              <a:t>eather over a long period of time</a:t>
            </a:r>
          </a:p>
          <a:p>
            <a:pPr marL="0" indent="0" algn="ctr">
              <a:buNone/>
            </a:pPr>
            <a:r>
              <a:rPr lang="en-US" sz="4400" dirty="0" smtClean="0">
                <a:solidFill>
                  <a:srgbClr val="00B050"/>
                </a:solidFill>
                <a:latin typeface="KG Cold Coffee" panose="02000505000000020004" pitchFamily="2" charset="0"/>
              </a:rPr>
              <a:t>Ex: Michigan’s climate has four seasons.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683" y="1133341"/>
            <a:ext cx="2003762" cy="217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7137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382626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latin typeface="KG Cold Coffee" panose="02000505000000020004" pitchFamily="2" charset="0"/>
              </a:rPr>
              <a:t>precipitation</a:t>
            </a:r>
            <a:endParaRPr lang="en-US" sz="16600" dirty="0">
              <a:latin typeface="KG Cold Coffee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22373"/>
            <a:ext cx="10515600" cy="33356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latin typeface="KG Cold Coffee" panose="02000505000000020004" pitchFamily="2" charset="0"/>
              </a:rPr>
              <a:t>r</a:t>
            </a:r>
            <a:r>
              <a:rPr lang="en-US" sz="6000" dirty="0" smtClean="0">
                <a:latin typeface="KG Cold Coffee" panose="02000505000000020004" pitchFamily="2" charset="0"/>
              </a:rPr>
              <a:t>ain that falls to the ground as hail, sleet, snow, or rain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190186"/>
            <a:ext cx="1932915" cy="153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1044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382626"/>
          </a:xfrm>
        </p:spPr>
        <p:txBody>
          <a:bodyPr>
            <a:noAutofit/>
          </a:bodyPr>
          <a:lstStyle/>
          <a:p>
            <a:pPr algn="ctr"/>
            <a:r>
              <a:rPr lang="en-US" sz="13800" dirty="0" smtClean="0">
                <a:latin typeface="KG Cold Coffee" panose="02000505000000020004" pitchFamily="2" charset="0"/>
              </a:rPr>
              <a:t>minerals</a:t>
            </a:r>
            <a:endParaRPr lang="en-US" sz="23900" dirty="0">
              <a:latin typeface="KG Cold Coffee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03959"/>
            <a:ext cx="10515600" cy="33356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latin typeface="KG Cold Coffee" panose="02000505000000020004" pitchFamily="2" charset="0"/>
              </a:rPr>
              <a:t>n</a:t>
            </a:r>
            <a:r>
              <a:rPr lang="en-US" sz="6000" dirty="0" smtClean="0">
                <a:latin typeface="KG Cold Coffee" panose="02000505000000020004" pitchFamily="2" charset="0"/>
              </a:rPr>
              <a:t>atural resources found in the ground </a:t>
            </a:r>
          </a:p>
          <a:p>
            <a:pPr marL="0" indent="0" algn="ctr">
              <a:buNone/>
            </a:pPr>
            <a:r>
              <a:rPr lang="en-US" sz="5400" dirty="0" smtClean="0">
                <a:solidFill>
                  <a:srgbClr val="00B050"/>
                </a:solidFill>
                <a:latin typeface="KG Cold Coffee" panose="02000505000000020004" pitchFamily="2" charset="0"/>
              </a:rPr>
              <a:t>Ex: copper, iron ore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384" y="4546243"/>
            <a:ext cx="1783724" cy="17837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77" y="4671773"/>
            <a:ext cx="1734617" cy="181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6508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382626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latin typeface="KG Cold Coffee" panose="02000505000000020004" pitchFamily="2" charset="0"/>
              </a:rPr>
              <a:t>renewable resources</a:t>
            </a:r>
            <a:endParaRPr lang="en-US" sz="16600" dirty="0">
              <a:latin typeface="KG Cold Coffee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80327"/>
            <a:ext cx="10515600" cy="28655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latin typeface="KG Cold Coffee" panose="02000505000000020004" pitchFamily="2" charset="0"/>
              </a:rPr>
              <a:t>n</a:t>
            </a:r>
            <a:r>
              <a:rPr lang="en-US" sz="6000" dirty="0" smtClean="0">
                <a:latin typeface="KG Cold Coffee" panose="02000505000000020004" pitchFamily="2" charset="0"/>
              </a:rPr>
              <a:t>atural resources that can be replaced or regrown </a:t>
            </a:r>
            <a:endParaRPr lang="en-US" sz="5400" dirty="0" smtClean="0">
              <a:solidFill>
                <a:srgbClr val="00B050"/>
              </a:solidFill>
              <a:latin typeface="KG Cold Coffee" panose="02000505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43" y="2040872"/>
            <a:ext cx="1675971" cy="11168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205" y="2151307"/>
            <a:ext cx="1472753" cy="196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9673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382626"/>
          </a:xfrm>
        </p:spPr>
        <p:txBody>
          <a:bodyPr>
            <a:noAutofit/>
          </a:bodyPr>
          <a:lstStyle/>
          <a:p>
            <a:pPr algn="ctr"/>
            <a:r>
              <a:rPr lang="en-US" sz="8800" dirty="0">
                <a:latin typeface="KG Cold Coffee" panose="02000505000000020004" pitchFamily="2" charset="0"/>
              </a:rPr>
              <a:t>n</a:t>
            </a:r>
            <a:r>
              <a:rPr lang="en-US" sz="8800" dirty="0" smtClean="0">
                <a:latin typeface="KG Cold Coffee" panose="02000505000000020004" pitchFamily="2" charset="0"/>
              </a:rPr>
              <a:t>on-renewable resources</a:t>
            </a:r>
            <a:endParaRPr lang="en-US" sz="13800" dirty="0">
              <a:latin typeface="KG Cold Coffee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80327"/>
            <a:ext cx="10515600" cy="28655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latin typeface="KG Cold Coffee" panose="02000505000000020004" pitchFamily="2" charset="0"/>
              </a:rPr>
              <a:t>n</a:t>
            </a:r>
            <a:r>
              <a:rPr lang="en-US" sz="6000" dirty="0" smtClean="0">
                <a:latin typeface="KG Cold Coffee" panose="02000505000000020004" pitchFamily="2" charset="0"/>
              </a:rPr>
              <a:t>atural resources that cannot be replaced or regrown </a:t>
            </a:r>
            <a:endParaRPr lang="en-US" sz="5400" dirty="0" smtClean="0">
              <a:solidFill>
                <a:srgbClr val="00B050"/>
              </a:solidFill>
              <a:latin typeface="KG Cold Coffee" panose="0200050500000002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95" y="2056439"/>
            <a:ext cx="1987528" cy="19875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269" y="2051923"/>
            <a:ext cx="1843936" cy="184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7285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382626"/>
          </a:xfrm>
        </p:spPr>
        <p:txBody>
          <a:bodyPr>
            <a:noAutofit/>
          </a:bodyPr>
          <a:lstStyle/>
          <a:p>
            <a:pPr algn="ctr"/>
            <a:r>
              <a:rPr lang="en-US" sz="11500" dirty="0" smtClean="0">
                <a:latin typeface="KG Cold Coffee" panose="02000505000000020004" pitchFamily="2" charset="0"/>
              </a:rPr>
              <a:t>movement</a:t>
            </a:r>
            <a:endParaRPr lang="en-US" sz="19900" dirty="0">
              <a:latin typeface="KG Cold Coffee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80327"/>
            <a:ext cx="10515600" cy="286555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6000" dirty="0">
                <a:latin typeface="KG Cold Coffee" panose="02000505000000020004" pitchFamily="2" charset="0"/>
              </a:rPr>
              <a:t>t</a:t>
            </a:r>
            <a:r>
              <a:rPr lang="en-US" sz="6000" dirty="0" smtClean="0">
                <a:latin typeface="KG Cold Coffee" panose="02000505000000020004" pitchFamily="2" charset="0"/>
              </a:rPr>
              <a:t>he theme of geography that describes how and why people, ideas, and goods move</a:t>
            </a:r>
            <a:endParaRPr lang="en-US" sz="5400" dirty="0" smtClean="0">
              <a:solidFill>
                <a:srgbClr val="00B050"/>
              </a:solidFill>
              <a:latin typeface="KG Cold Coffee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2706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382626"/>
          </a:xfrm>
        </p:spPr>
        <p:txBody>
          <a:bodyPr>
            <a:noAutofit/>
          </a:bodyPr>
          <a:lstStyle/>
          <a:p>
            <a:pPr algn="ctr"/>
            <a:r>
              <a:rPr lang="en-US" sz="8800" dirty="0" smtClean="0">
                <a:latin typeface="KG Cold Coffee" panose="02000505000000020004" pitchFamily="2" charset="0"/>
              </a:rPr>
              <a:t>transportation</a:t>
            </a:r>
            <a:endParaRPr lang="en-US" sz="13800" dirty="0">
              <a:latin typeface="KG Cold Coffee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90930"/>
            <a:ext cx="10515600" cy="28655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>
                <a:latin typeface="KG Cold Coffee" panose="02000505000000020004" pitchFamily="2" charset="0"/>
              </a:rPr>
              <a:t>ways of moving things and people from one place to another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71" y="4523705"/>
            <a:ext cx="2299166" cy="17508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73" y="4764161"/>
            <a:ext cx="2041879" cy="15103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368" y="4985328"/>
            <a:ext cx="1791077" cy="178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920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382626"/>
          </a:xfrm>
        </p:spPr>
        <p:txBody>
          <a:bodyPr>
            <a:noAutofit/>
          </a:bodyPr>
          <a:lstStyle/>
          <a:p>
            <a:pPr algn="ctr"/>
            <a:r>
              <a:rPr lang="en-US" sz="13800" dirty="0" smtClean="0">
                <a:latin typeface="KG Cold Coffee" panose="02000505000000020004" pitchFamily="2" charset="0"/>
              </a:rPr>
              <a:t>hub</a:t>
            </a:r>
            <a:endParaRPr lang="en-US" sz="23900" dirty="0">
              <a:latin typeface="KG Cold Coffee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90929"/>
            <a:ext cx="10515600" cy="338714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5400" dirty="0">
                <a:latin typeface="KG Cold Coffee" panose="02000505000000020004" pitchFamily="2" charset="0"/>
              </a:rPr>
              <a:t>a</a:t>
            </a:r>
            <a:r>
              <a:rPr lang="en-US" sz="5400" dirty="0" smtClean="0">
                <a:latin typeface="KG Cold Coffee" panose="02000505000000020004" pitchFamily="2" charset="0"/>
              </a:rPr>
              <a:t> city where many railroads and roads meet</a:t>
            </a:r>
          </a:p>
          <a:p>
            <a:pPr marL="0" indent="0" algn="ctr">
              <a:buNone/>
            </a:pPr>
            <a:r>
              <a:rPr lang="en-US" sz="4300" dirty="0" smtClean="0">
                <a:solidFill>
                  <a:srgbClr val="00B050"/>
                </a:solidFill>
                <a:latin typeface="KG Cold Coffee" panose="02000505000000020004" pitchFamily="2" charset="0"/>
              </a:rPr>
              <a:t>Ex: Detroit is a transportation hub in Michigan. </a:t>
            </a:r>
          </a:p>
        </p:txBody>
      </p:sp>
    </p:spTree>
    <p:extLst>
      <p:ext uri="{BB962C8B-B14F-4D97-AF65-F5344CB8AC3E}">
        <p14:creationId xmlns:p14="http://schemas.microsoft.com/office/powerpoint/2010/main" val="378024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026571"/>
          </a:xfrm>
        </p:spPr>
        <p:txBody>
          <a:bodyPr>
            <a:noAutofit/>
          </a:bodyPr>
          <a:lstStyle/>
          <a:p>
            <a:pPr algn="ctr"/>
            <a:r>
              <a:rPr lang="en-US" sz="11500" dirty="0">
                <a:latin typeface="KG Cold Coffee" panose="02000505000000020004" pitchFamily="2" charset="0"/>
              </a:rPr>
              <a:t>n</a:t>
            </a:r>
            <a:r>
              <a:rPr lang="en-US" sz="11500" dirty="0" smtClean="0">
                <a:latin typeface="KG Cold Coffee" panose="02000505000000020004" pitchFamily="2" charset="0"/>
              </a:rPr>
              <a:t>atural resources</a:t>
            </a:r>
            <a:endParaRPr lang="en-US" sz="11500" dirty="0">
              <a:latin typeface="KG Cold Coffee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391696"/>
            <a:ext cx="10515600" cy="271100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dirty="0">
                <a:latin typeface="KG Cold Coffee" panose="02000505000000020004" pitchFamily="2" charset="0"/>
              </a:rPr>
              <a:t>t</a:t>
            </a:r>
            <a:r>
              <a:rPr lang="en-US" sz="4400" dirty="0" smtClean="0">
                <a:latin typeface="KG Cold Coffee" panose="02000505000000020004" pitchFamily="2" charset="0"/>
              </a:rPr>
              <a:t>hings that were not made by humans </a:t>
            </a:r>
            <a:endParaRPr lang="en-US" sz="4400" dirty="0" smtClean="0">
              <a:solidFill>
                <a:srgbClr val="00B050"/>
              </a:solidFill>
              <a:latin typeface="KG Cold Coffee" panose="02000505000000020004" pitchFamily="2" charset="0"/>
            </a:endParaRPr>
          </a:p>
          <a:p>
            <a:pPr marL="0" indent="0" algn="ctr">
              <a:buNone/>
            </a:pPr>
            <a:endParaRPr lang="en-US" sz="5400" dirty="0">
              <a:latin typeface="KG Cold Coffee" panose="02000505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51" y="5112911"/>
            <a:ext cx="2202891" cy="14662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346" y="5112911"/>
            <a:ext cx="1526146" cy="152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6446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382626"/>
          </a:xfrm>
        </p:spPr>
        <p:txBody>
          <a:bodyPr>
            <a:noAutofit/>
          </a:bodyPr>
          <a:lstStyle/>
          <a:p>
            <a:pPr algn="ctr"/>
            <a:r>
              <a:rPr lang="en-US" sz="13800" dirty="0" smtClean="0">
                <a:latin typeface="KG Cold Coffee" panose="02000505000000020004" pitchFamily="2" charset="0"/>
              </a:rPr>
              <a:t>port</a:t>
            </a:r>
            <a:endParaRPr lang="en-US" sz="23900" dirty="0">
              <a:latin typeface="KG Cold Coffee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348507"/>
            <a:ext cx="10515600" cy="338714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5400" dirty="0">
                <a:latin typeface="KG Cold Coffee" panose="02000505000000020004" pitchFamily="2" charset="0"/>
              </a:rPr>
              <a:t>a</a:t>
            </a:r>
            <a:r>
              <a:rPr lang="en-US" sz="5400" dirty="0" smtClean="0">
                <a:latin typeface="KG Cold Coffee" panose="02000505000000020004" pitchFamily="2" charset="0"/>
              </a:rPr>
              <a:t> city on a body of water where ships load and unload.</a:t>
            </a:r>
          </a:p>
          <a:p>
            <a:pPr marL="0" indent="0" algn="ctr">
              <a:buNone/>
            </a:pPr>
            <a:r>
              <a:rPr lang="en-US" sz="4300" dirty="0" smtClean="0">
                <a:solidFill>
                  <a:srgbClr val="00B050"/>
                </a:solidFill>
                <a:latin typeface="KG Cold Coffee" panose="02000505000000020004" pitchFamily="2" charset="0"/>
              </a:rPr>
              <a:t>Ex: Detroit is an important Michigan port.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697" y="952951"/>
            <a:ext cx="3076234" cy="200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9542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382626"/>
          </a:xfrm>
        </p:spPr>
        <p:txBody>
          <a:bodyPr>
            <a:noAutofit/>
          </a:bodyPr>
          <a:lstStyle/>
          <a:p>
            <a:pPr algn="ctr"/>
            <a:r>
              <a:rPr lang="en-US" sz="13800" dirty="0" smtClean="0">
                <a:latin typeface="KG Cold Coffee" panose="02000505000000020004" pitchFamily="2" charset="0"/>
              </a:rPr>
              <a:t>region</a:t>
            </a:r>
            <a:endParaRPr lang="en-US" sz="23900" dirty="0">
              <a:latin typeface="KG Cold Coffee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348507"/>
            <a:ext cx="10515600" cy="3387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>
                <a:latin typeface="KG Cold Coffee" panose="02000505000000020004" pitchFamily="2" charset="0"/>
              </a:rPr>
              <a:t>a</a:t>
            </a:r>
            <a:r>
              <a:rPr lang="en-US" sz="5400" dirty="0" smtClean="0">
                <a:latin typeface="KG Cold Coffee" panose="02000505000000020004" pitchFamily="2" charset="0"/>
              </a:rPr>
              <a:t>n area with one or more common features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00B050"/>
                </a:solidFill>
                <a:latin typeface="KG Cold Coffee" panose="02000505000000020004" pitchFamily="2" charset="0"/>
              </a:rPr>
              <a:t>Ex: Great Lakes Region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00B050"/>
                </a:solidFill>
                <a:latin typeface="KG Cold Coffee" panose="02000505000000020004" pitchFamily="2" charset="0"/>
              </a:rPr>
              <a:t>Midwest Region</a:t>
            </a:r>
            <a:endParaRPr lang="en-US" sz="3200" dirty="0" smtClean="0">
              <a:solidFill>
                <a:srgbClr val="00B050"/>
              </a:solidFill>
              <a:latin typeface="KG Cold Coffee" panose="0200050500000002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91" y="1008066"/>
            <a:ext cx="2370406" cy="209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2945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382626"/>
          </a:xfrm>
        </p:spPr>
        <p:txBody>
          <a:bodyPr>
            <a:noAutofit/>
          </a:bodyPr>
          <a:lstStyle/>
          <a:p>
            <a:pPr algn="ctr"/>
            <a:r>
              <a:rPr lang="en-US" sz="11500" dirty="0" smtClean="0">
                <a:latin typeface="KG Cold Coffee" panose="02000505000000020004" pitchFamily="2" charset="0"/>
              </a:rPr>
              <a:t>fertile soil</a:t>
            </a:r>
            <a:endParaRPr lang="en-US" sz="19900" dirty="0">
              <a:latin typeface="KG Cold Coffee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348507"/>
            <a:ext cx="10515600" cy="3387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>
                <a:latin typeface="KG Cold Coffee" panose="02000505000000020004" pitchFamily="2" charset="0"/>
              </a:rPr>
              <a:t>s</a:t>
            </a:r>
            <a:r>
              <a:rPr lang="en-US" sz="5400" dirty="0" smtClean="0">
                <a:latin typeface="KG Cold Coffee" panose="02000505000000020004" pitchFamily="2" charset="0"/>
              </a:rPr>
              <a:t>oil that is good for growing things and for farming</a:t>
            </a:r>
          </a:p>
          <a:p>
            <a:pPr marL="0" indent="0" algn="ctr">
              <a:buNone/>
            </a:pPr>
            <a:r>
              <a:rPr lang="en-US" sz="5400" dirty="0" smtClean="0">
                <a:latin typeface="KG Cold Coffee" panose="02000505000000020004" pitchFamily="2" charset="0"/>
              </a:rPr>
              <a:t> </a:t>
            </a:r>
          </a:p>
          <a:p>
            <a:pPr marL="0" indent="0" algn="ctr">
              <a:buNone/>
            </a:pPr>
            <a:endParaRPr lang="en-US" sz="3200" dirty="0" smtClean="0">
              <a:solidFill>
                <a:srgbClr val="00B050"/>
              </a:solidFill>
              <a:latin typeface="KG Cold Coffee" panose="02000505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130" y="4889667"/>
            <a:ext cx="2156943" cy="172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1048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017" y="1653013"/>
            <a:ext cx="10515600" cy="3382626"/>
          </a:xfrm>
        </p:spPr>
        <p:txBody>
          <a:bodyPr>
            <a:noAutofit/>
          </a:bodyPr>
          <a:lstStyle/>
          <a:p>
            <a:pPr algn="ctr"/>
            <a:r>
              <a:rPr lang="en-US" sz="23900" b="1" dirty="0" smtClean="0">
                <a:latin typeface="KG Miss Kindergarten" panose="02000000000000000000" pitchFamily="2" charset="0"/>
                <a:ea typeface="Alexis Marie" panose="02000603000000000000" pitchFamily="2" charset="0"/>
              </a:rPr>
              <a:t>North</a:t>
            </a:r>
            <a:endParaRPr lang="en-US" sz="41300" b="1" dirty="0">
              <a:latin typeface="KG Miss Kindergarten" panose="02000000000000000000" pitchFamily="2" charset="0"/>
              <a:ea typeface="Alexis Marie" panose="02000603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11486" y="-2701639"/>
            <a:ext cx="6788723" cy="1219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440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017" y="1653013"/>
            <a:ext cx="10515600" cy="3382626"/>
          </a:xfrm>
        </p:spPr>
        <p:txBody>
          <a:bodyPr>
            <a:noAutofit/>
          </a:bodyPr>
          <a:lstStyle/>
          <a:p>
            <a:pPr algn="ctr"/>
            <a:r>
              <a:rPr lang="en-US" sz="23900" b="1" dirty="0" smtClean="0">
                <a:latin typeface="KG Miss Kindergarten" panose="02000000000000000000" pitchFamily="2" charset="0"/>
                <a:ea typeface="Alexis Marie" panose="02000603000000000000" pitchFamily="2" charset="0"/>
              </a:rPr>
              <a:t>South</a:t>
            </a:r>
            <a:endParaRPr lang="en-US" sz="41300" b="1" dirty="0">
              <a:latin typeface="KG Miss Kindergarten" panose="02000000000000000000" pitchFamily="2" charset="0"/>
              <a:ea typeface="Alexis Marie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11486" y="-2701639"/>
            <a:ext cx="6788723" cy="1219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3102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017" y="1653013"/>
            <a:ext cx="10515600" cy="3382626"/>
          </a:xfrm>
        </p:spPr>
        <p:txBody>
          <a:bodyPr>
            <a:noAutofit/>
          </a:bodyPr>
          <a:lstStyle/>
          <a:p>
            <a:pPr algn="ctr"/>
            <a:r>
              <a:rPr lang="en-US" sz="23900" b="1" dirty="0" smtClean="0">
                <a:latin typeface="KG Miss Kindergarten" panose="02000000000000000000" pitchFamily="2" charset="0"/>
                <a:ea typeface="Alexis Marie" panose="02000603000000000000" pitchFamily="2" charset="0"/>
              </a:rPr>
              <a:t>East</a:t>
            </a:r>
            <a:endParaRPr lang="en-US" sz="41300" b="1" dirty="0">
              <a:latin typeface="KG Miss Kindergarten" panose="02000000000000000000" pitchFamily="2" charset="0"/>
              <a:ea typeface="Alexis Marie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11486" y="-2701639"/>
            <a:ext cx="6788723" cy="1219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8814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017" y="1653013"/>
            <a:ext cx="10515600" cy="3382626"/>
          </a:xfrm>
        </p:spPr>
        <p:txBody>
          <a:bodyPr>
            <a:noAutofit/>
          </a:bodyPr>
          <a:lstStyle/>
          <a:p>
            <a:pPr algn="ctr"/>
            <a:r>
              <a:rPr lang="en-US" sz="23900" b="1" dirty="0" smtClean="0">
                <a:latin typeface="KG Miss Kindergarten" panose="02000000000000000000" pitchFamily="2" charset="0"/>
                <a:ea typeface="Alexis Marie" panose="02000603000000000000" pitchFamily="2" charset="0"/>
              </a:rPr>
              <a:t>West</a:t>
            </a:r>
            <a:endParaRPr lang="en-US" sz="41300" b="1" dirty="0">
              <a:latin typeface="KG Miss Kindergarten" panose="02000000000000000000" pitchFamily="2" charset="0"/>
              <a:ea typeface="Alexis Marie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11486" y="-2701639"/>
            <a:ext cx="6788723" cy="1219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495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87934"/>
          </a:xfrm>
        </p:spPr>
        <p:txBody>
          <a:bodyPr>
            <a:noAutofit/>
          </a:bodyPr>
          <a:lstStyle/>
          <a:p>
            <a:pPr algn="ctr"/>
            <a:r>
              <a:rPr lang="en-US" sz="8800" dirty="0">
                <a:latin typeface="KG Cold Coffee" panose="02000505000000020004" pitchFamily="2" charset="0"/>
              </a:rPr>
              <a:t>h</a:t>
            </a:r>
            <a:r>
              <a:rPr lang="en-US" sz="8800" dirty="0" smtClean="0">
                <a:latin typeface="KG Cold Coffee" panose="02000505000000020004" pitchFamily="2" charset="0"/>
              </a:rPr>
              <a:t>uman characteristics </a:t>
            </a:r>
            <a:endParaRPr lang="en-US" sz="8800" dirty="0">
              <a:latin typeface="KG Cold Coffee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503" y="3683358"/>
            <a:ext cx="10515600" cy="226668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3600" dirty="0" smtClean="0">
              <a:latin typeface="KG Cold Coffee" panose="02000505000000020004" pitchFamily="2" charset="0"/>
            </a:endParaRPr>
          </a:p>
          <a:p>
            <a:pPr marL="0" indent="0" algn="ctr">
              <a:buNone/>
            </a:pPr>
            <a:r>
              <a:rPr lang="en-US" sz="3600" dirty="0" smtClean="0">
                <a:latin typeface="KG Cold Coffee" panose="02000505000000020004" pitchFamily="2" charset="0"/>
              </a:rPr>
              <a:t>p</a:t>
            </a:r>
            <a:r>
              <a:rPr lang="en-US" sz="3600" dirty="0" smtClean="0">
                <a:latin typeface="KG Cold Coffee" panose="02000505000000020004" pitchFamily="2" charset="0"/>
              </a:rPr>
              <a:t>arts of a place made by people</a:t>
            </a:r>
          </a:p>
          <a:p>
            <a:pPr marL="0" indent="0" algn="ctr">
              <a:buNone/>
            </a:pPr>
            <a:endParaRPr lang="en-US" sz="3600" dirty="0">
              <a:latin typeface="KG Cold Coffee" panose="02000505000000020004" pitchFamily="2" charset="0"/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00B050"/>
                </a:solidFill>
                <a:latin typeface="KG Cold Coffee" panose="02000505000000020004" pitchFamily="2" charset="0"/>
              </a:rPr>
              <a:t>Ex: bridges, roads, buildings </a:t>
            </a:r>
            <a:endParaRPr lang="en-US" sz="3600" dirty="0">
              <a:solidFill>
                <a:srgbClr val="00B050"/>
              </a:solidFill>
              <a:latin typeface="KG Cold Coffee" panose="02000505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331" y="365125"/>
            <a:ext cx="2568166" cy="146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828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59900"/>
          </a:xfrm>
        </p:spPr>
        <p:txBody>
          <a:bodyPr>
            <a:normAutofit/>
          </a:bodyPr>
          <a:lstStyle/>
          <a:p>
            <a:pPr algn="ctr"/>
            <a:r>
              <a:rPr lang="en-US" sz="12400" dirty="0" smtClean="0">
                <a:latin typeface="KG Cold Coffee" panose="02000505000000020004" pitchFamily="2" charset="0"/>
              </a:rPr>
              <a:t>county</a:t>
            </a:r>
            <a:endParaRPr lang="en-US" sz="12400" dirty="0">
              <a:latin typeface="KG Cold Coffee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93207"/>
            <a:ext cx="10515600" cy="26466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>
                <a:latin typeface="KG Cold Coffee" panose="02000505000000020004" pitchFamily="2" charset="0"/>
              </a:rPr>
              <a:t>a</a:t>
            </a:r>
            <a:r>
              <a:rPr lang="en-US" sz="4800" dirty="0" smtClean="0">
                <a:latin typeface="KG Cold Coffee" panose="02000505000000020004" pitchFamily="2" charset="0"/>
              </a:rPr>
              <a:t> division of a state</a:t>
            </a:r>
          </a:p>
          <a:p>
            <a:pPr marL="0" indent="0" algn="ctr">
              <a:buNone/>
            </a:pPr>
            <a:endParaRPr lang="en-US" sz="4800" dirty="0">
              <a:latin typeface="KG Cold Coffee" panose="02000505000000020004" pitchFamily="2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00B050"/>
                </a:solidFill>
                <a:latin typeface="KG Cold Coffee" panose="02000505000000020004" pitchFamily="2" charset="0"/>
              </a:rPr>
              <a:t>Ex: Michigan is divided into 83 counties.  </a:t>
            </a:r>
            <a:endParaRPr lang="en-US" sz="4000" dirty="0">
              <a:solidFill>
                <a:srgbClr val="00B050"/>
              </a:solidFill>
              <a:latin typeface="KG Cold Coffee" panose="02000505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711" y="346120"/>
            <a:ext cx="26670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466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21264"/>
          </a:xfrm>
        </p:spPr>
        <p:txBody>
          <a:bodyPr>
            <a:noAutofit/>
          </a:bodyPr>
          <a:lstStyle/>
          <a:p>
            <a:pPr algn="ctr"/>
            <a:r>
              <a:rPr lang="en-US" sz="13800" dirty="0" smtClean="0">
                <a:latin typeface="KG Cold Coffee" panose="02000505000000020004" pitchFamily="2" charset="0"/>
              </a:rPr>
              <a:t>state</a:t>
            </a:r>
            <a:endParaRPr lang="en-US" sz="13800" dirty="0">
              <a:latin typeface="KG Cold Coffee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348505"/>
            <a:ext cx="10515600" cy="30909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dirty="0">
                <a:latin typeface="KG Cold Coffee" panose="02000505000000020004" pitchFamily="2" charset="0"/>
              </a:rPr>
              <a:t>o</a:t>
            </a:r>
            <a:r>
              <a:rPr lang="en-US" sz="4400" dirty="0" smtClean="0">
                <a:latin typeface="KG Cold Coffee" panose="02000505000000020004" pitchFamily="2" charset="0"/>
              </a:rPr>
              <a:t>ne of the 50 parts of our country </a:t>
            </a:r>
          </a:p>
          <a:p>
            <a:pPr marL="0" indent="0" algn="ctr">
              <a:buNone/>
            </a:pPr>
            <a:endParaRPr lang="en-US" sz="4400" dirty="0">
              <a:latin typeface="KG Cold Coffee" panose="02000505000000020004" pitchFamily="2" charset="0"/>
            </a:endParaRPr>
          </a:p>
          <a:p>
            <a:pPr marL="0" indent="0" algn="ctr">
              <a:buNone/>
            </a:pPr>
            <a:endParaRPr lang="en-US" sz="4400" dirty="0">
              <a:latin typeface="KG Cold Coffee" panose="02000505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99256"/>
            <a:ext cx="3160623" cy="202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058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079" y="315532"/>
            <a:ext cx="10515600" cy="2614411"/>
          </a:xfrm>
        </p:spPr>
        <p:txBody>
          <a:bodyPr>
            <a:normAutofit/>
          </a:bodyPr>
          <a:lstStyle/>
          <a:p>
            <a:pPr algn="ctr"/>
            <a:r>
              <a:rPr lang="en-US" sz="13800" dirty="0" smtClean="0">
                <a:latin typeface="KG Cold Coffee" panose="02000505000000020004" pitchFamily="2" charset="0"/>
              </a:rPr>
              <a:t>border</a:t>
            </a:r>
            <a:endParaRPr lang="en-US" sz="13800" dirty="0">
              <a:latin typeface="KG Cold Coffee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895" y="3078051"/>
            <a:ext cx="10515600" cy="33742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dirty="0">
                <a:latin typeface="KG Cold Coffee" panose="02000505000000020004" pitchFamily="2" charset="0"/>
              </a:rPr>
              <a:t>t</a:t>
            </a:r>
            <a:r>
              <a:rPr lang="en-US" sz="4400" dirty="0" smtClean="0">
                <a:latin typeface="KG Cold Coffee" panose="02000505000000020004" pitchFamily="2" charset="0"/>
              </a:rPr>
              <a:t>he place where one area ends and another begins</a:t>
            </a:r>
          </a:p>
          <a:p>
            <a:pPr marL="0" indent="0" algn="ctr">
              <a:buNone/>
            </a:pPr>
            <a:endParaRPr lang="en-US" sz="4400" dirty="0">
              <a:latin typeface="KG Cold Coffee" panose="02000505000000020004" pitchFamily="2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00B050"/>
                </a:solidFill>
                <a:latin typeface="KG Cold Coffee" panose="02000505000000020004" pitchFamily="2" charset="0"/>
              </a:rPr>
              <a:t>Ex: You can see the borders of states on a United States map.</a:t>
            </a:r>
            <a:endParaRPr lang="en-US" sz="4000" dirty="0">
              <a:solidFill>
                <a:srgbClr val="00B050"/>
              </a:solidFill>
              <a:latin typeface="KG Cold Coffee" panose="0200050500000002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190" y="1546453"/>
            <a:ext cx="2309226" cy="145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204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98537"/>
          </a:xfrm>
        </p:spPr>
        <p:txBody>
          <a:bodyPr>
            <a:normAutofit/>
          </a:bodyPr>
          <a:lstStyle/>
          <a:p>
            <a:pPr algn="ctr"/>
            <a:r>
              <a:rPr lang="en-US" sz="10300" dirty="0" smtClean="0">
                <a:latin typeface="KG Cold Coffee" panose="02000505000000020004" pitchFamily="2" charset="0"/>
              </a:rPr>
              <a:t>government</a:t>
            </a:r>
            <a:endParaRPr lang="en-US" sz="10300" dirty="0">
              <a:latin typeface="KG Cold Coffee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653" y="3181080"/>
            <a:ext cx="10515600" cy="333563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>
                <a:latin typeface="KG Cold Coffee" panose="02000505000000020004" pitchFamily="2" charset="0"/>
              </a:rPr>
              <a:t>a</a:t>
            </a:r>
            <a:r>
              <a:rPr lang="en-US" sz="4800" dirty="0" smtClean="0">
                <a:latin typeface="KG Cold Coffee" panose="02000505000000020004" pitchFamily="2" charset="0"/>
              </a:rPr>
              <a:t> group of selected citizens who make and carry out the rules for a community, state, or country.</a:t>
            </a:r>
          </a:p>
          <a:p>
            <a:pPr marL="0" indent="0" algn="ctr">
              <a:buNone/>
            </a:pPr>
            <a:endParaRPr lang="en-US" sz="4800" dirty="0">
              <a:latin typeface="KG Cold Coffee" panose="02000505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411" y="5210020"/>
            <a:ext cx="1789481" cy="144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905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53838"/>
          </a:xfrm>
        </p:spPr>
        <p:txBody>
          <a:bodyPr>
            <a:normAutofit/>
          </a:bodyPr>
          <a:lstStyle/>
          <a:p>
            <a:pPr algn="ctr"/>
            <a:r>
              <a:rPr lang="en-US" sz="13800" dirty="0" smtClean="0">
                <a:latin typeface="KG Cold Coffee" panose="02000505000000020004" pitchFamily="2" charset="0"/>
              </a:rPr>
              <a:t>location</a:t>
            </a:r>
            <a:endParaRPr lang="en-US" sz="13800" dirty="0">
              <a:latin typeface="KG Cold Coffee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348508"/>
            <a:ext cx="10515600" cy="217652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dirty="0">
                <a:latin typeface="KG Cold Coffee" panose="02000505000000020004" pitchFamily="2" charset="0"/>
              </a:rPr>
              <a:t>w</a:t>
            </a:r>
            <a:r>
              <a:rPr lang="en-US" sz="6000" dirty="0" smtClean="0">
                <a:latin typeface="KG Cold Coffee" panose="02000505000000020004" pitchFamily="2" charset="0"/>
              </a:rPr>
              <a:t>here a place is found </a:t>
            </a:r>
          </a:p>
          <a:p>
            <a:pPr marL="0" indent="0" algn="ctr">
              <a:buNone/>
            </a:pPr>
            <a:endParaRPr lang="en-US" sz="6000" dirty="0">
              <a:solidFill>
                <a:srgbClr val="00B050"/>
              </a:solidFill>
              <a:latin typeface="KG Cold Coffee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16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1697</TotalTime>
  <Words>477</Words>
  <Application>Microsoft Office PowerPoint</Application>
  <PresentationFormat>Widescreen</PresentationFormat>
  <Paragraphs>92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2peas</vt:lpstr>
      <vt:lpstr>Alexis Marie</vt:lpstr>
      <vt:lpstr>Arial</vt:lpstr>
      <vt:lpstr>Calibri</vt:lpstr>
      <vt:lpstr>Calibri Light</vt:lpstr>
      <vt:lpstr>KG Cold Coffee</vt:lpstr>
      <vt:lpstr>KG Miss Kindergarten</vt:lpstr>
      <vt:lpstr>Office Theme</vt:lpstr>
      <vt:lpstr>geography</vt:lpstr>
      <vt:lpstr>geographer</vt:lpstr>
      <vt:lpstr>natural resources</vt:lpstr>
      <vt:lpstr>human characteristics </vt:lpstr>
      <vt:lpstr>county</vt:lpstr>
      <vt:lpstr>state</vt:lpstr>
      <vt:lpstr>border</vt:lpstr>
      <vt:lpstr>government</vt:lpstr>
      <vt:lpstr>location</vt:lpstr>
      <vt:lpstr>absolute location</vt:lpstr>
      <vt:lpstr>relative location </vt:lpstr>
      <vt:lpstr>map</vt:lpstr>
      <vt:lpstr>landforms</vt:lpstr>
      <vt:lpstr>peninsula</vt:lpstr>
      <vt:lpstr>island</vt:lpstr>
      <vt:lpstr>special purpose maps </vt:lpstr>
      <vt:lpstr>sand dunes</vt:lpstr>
      <vt:lpstr>Great Lakes </vt:lpstr>
      <vt:lpstr>bay</vt:lpstr>
      <vt:lpstr>glacier</vt:lpstr>
      <vt:lpstr>vegetation</vt:lpstr>
      <vt:lpstr>climate</vt:lpstr>
      <vt:lpstr>precipitation</vt:lpstr>
      <vt:lpstr>minerals</vt:lpstr>
      <vt:lpstr>renewable resources</vt:lpstr>
      <vt:lpstr>non-renewable resources</vt:lpstr>
      <vt:lpstr>movement</vt:lpstr>
      <vt:lpstr>transportation</vt:lpstr>
      <vt:lpstr>hub</vt:lpstr>
      <vt:lpstr>port</vt:lpstr>
      <vt:lpstr>region</vt:lpstr>
      <vt:lpstr>fertile soil</vt:lpstr>
      <vt:lpstr>North</vt:lpstr>
      <vt:lpstr>South</vt:lpstr>
      <vt:lpstr>East</vt:lpstr>
      <vt:lpstr>West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Metal</dc:title>
  <dc:creator>Emily Georgoff</dc:creator>
  <cp:lastModifiedBy>Emily Georgoff</cp:lastModifiedBy>
  <cp:revision>30</cp:revision>
  <dcterms:created xsi:type="dcterms:W3CDTF">2014-07-17T03:57:05Z</dcterms:created>
  <dcterms:modified xsi:type="dcterms:W3CDTF">2014-07-18T19:20:32Z</dcterms:modified>
</cp:coreProperties>
</file>