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8504" y="906038"/>
            <a:ext cx="10515600" cy="1798525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  <a:ea typeface="2peas" panose="02000603000000000000" pitchFamily="2" charset="0"/>
              </a:rPr>
              <a:t>economics</a:t>
            </a:r>
            <a:endParaRPr lang="en-US" sz="13800" dirty="0">
              <a:latin typeface="KG Cold Coffee" panose="02000505000000020004" pitchFamily="2" charset="0"/>
              <a:ea typeface="2peas" panose="020006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715" y="2809063"/>
            <a:ext cx="10515600" cy="2999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t</a:t>
            </a:r>
            <a:r>
              <a:rPr lang="en-US" sz="4800" dirty="0" smtClean="0">
                <a:latin typeface="KG Cold Coffee" panose="02000505000000020004" pitchFamily="2" charset="0"/>
              </a:rPr>
              <a:t>he study of how people use limited resources to produce goods and services that people want or need</a:t>
            </a:r>
          </a:p>
          <a:p>
            <a:pPr marL="0" indent="0" algn="ctr">
              <a:buNone/>
            </a:pPr>
            <a:endParaRPr lang="en-US" sz="60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>
                <a:latin typeface="KG Cold Coffee" panose="02000505000000020004" pitchFamily="2" charset="0"/>
              </a:rPr>
              <a:t>l</a:t>
            </a:r>
            <a:r>
              <a:rPr lang="en-US" sz="13800" dirty="0" smtClean="0">
                <a:latin typeface="KG Cold Coffee" panose="02000505000000020004" pitchFamily="2" charset="0"/>
              </a:rPr>
              <a:t>imited resources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70479"/>
            <a:ext cx="10515600" cy="33356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KG Cold Coffee" panose="02000505000000020004" pitchFamily="2" charset="0"/>
              </a:rPr>
              <a:t>There are only a certain amount of resources.</a:t>
            </a: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" y="3670479"/>
            <a:ext cx="1702158" cy="2553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51" y="5302876"/>
            <a:ext cx="1983883" cy="13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7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u</a:t>
            </a:r>
            <a:r>
              <a:rPr lang="en-US" sz="10300" dirty="0" smtClean="0">
                <a:latin typeface="KG Cold Coffee" panose="02000505000000020004" pitchFamily="2" charset="0"/>
              </a:rPr>
              <a:t>nlimited wants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2"/>
            <a:ext cx="10515600" cy="280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KG Cold Coffee" panose="02000505000000020004" pitchFamily="2" charset="0"/>
              </a:rPr>
              <a:t>There is no end to the amount of things people want or need. </a:t>
            </a:r>
          </a:p>
          <a:p>
            <a:pPr marL="0" indent="0" algn="ctr">
              <a:buNone/>
            </a:pPr>
            <a:endParaRPr lang="en-US" sz="4400" dirty="0" smtClean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95" y="1790472"/>
            <a:ext cx="1929505" cy="20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5058405"/>
            <a:ext cx="4185634" cy="17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156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specialization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3309870"/>
            <a:ext cx="10515600" cy="3090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KG Cold Coffee" panose="02000505000000020004" pitchFamily="2" charset="0"/>
              </a:rPr>
              <a:t>when individuals, regions, and countries produce certain kinds of goods or services</a:t>
            </a:r>
            <a:endParaRPr lang="en-US" sz="5400" dirty="0"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8" y="2611996"/>
            <a:ext cx="1714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" y="2538119"/>
            <a:ext cx="2442465" cy="15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2322"/>
          </a:xfrm>
        </p:spPr>
        <p:txBody>
          <a:bodyPr>
            <a:normAutofit/>
          </a:bodyPr>
          <a:lstStyle/>
          <a:p>
            <a:pPr algn="ctr"/>
            <a:r>
              <a:rPr lang="en-US" sz="10700" dirty="0" smtClean="0">
                <a:latin typeface="KG Cold Coffee" panose="02000505000000020004" pitchFamily="2" charset="0"/>
              </a:rPr>
              <a:t>trade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6" y="2848828"/>
            <a:ext cx="10515600" cy="3429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t</a:t>
            </a:r>
            <a:r>
              <a:rPr lang="en-US" sz="4800" dirty="0" smtClean="0">
                <a:latin typeface="KG Cold Coffee" panose="02000505000000020004" pitchFamily="2" charset="0"/>
              </a:rPr>
              <a:t>o exchange one thing for another</a:t>
            </a:r>
            <a:endParaRPr lang="en-US" sz="4800" dirty="0" smtClean="0"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05" y="4031087"/>
            <a:ext cx="1685522" cy="22473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73262" y="5154768"/>
            <a:ext cx="1622738" cy="6053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20" y="4314422"/>
            <a:ext cx="2211945" cy="22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635582"/>
            <a:ext cx="10515600" cy="302201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KG Cold Coffee" panose="02000505000000020004" pitchFamily="2" charset="0"/>
              </a:rPr>
              <a:t>interdependence</a:t>
            </a:r>
            <a:endParaRPr lang="en-US" sz="80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6" y="3040945"/>
            <a:ext cx="10515600" cy="3565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hen people are dependent on other people in order to get the things they do not produce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09" y="5001768"/>
            <a:ext cx="1837944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653083"/>
          </a:xfrm>
        </p:spPr>
        <p:txBody>
          <a:bodyPr>
            <a:no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export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626" y="3129564"/>
            <a:ext cx="10515600" cy="333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KG Cold Coffee" panose="02000505000000020004" pitchFamily="2" charset="0"/>
              </a:rPr>
              <a:t>a </a:t>
            </a:r>
            <a:r>
              <a:rPr lang="en-US" sz="4400" dirty="0" smtClean="0">
                <a:latin typeface="KG Cold Coffee" panose="02000505000000020004" pitchFamily="2" charset="0"/>
              </a:rPr>
              <a:t>good  that people in one place send out to people in another place when they trade</a:t>
            </a:r>
          </a:p>
          <a:p>
            <a:pPr marL="0" indent="0" algn="ctr">
              <a:buNone/>
            </a:pPr>
            <a:endParaRPr lang="en-US" sz="4400" dirty="0" smtClean="0"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20" y="5208720"/>
            <a:ext cx="2681154" cy="145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92" y="5083238"/>
            <a:ext cx="1398118" cy="17016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80858" y="5832746"/>
            <a:ext cx="1659966" cy="7295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import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23" y="3271233"/>
            <a:ext cx="10516674" cy="3000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a</a:t>
            </a:r>
            <a:r>
              <a:rPr lang="en-US" sz="4400" dirty="0" smtClean="0">
                <a:latin typeface="KG Cold Coffee" panose="02000505000000020004" pitchFamily="2" charset="0"/>
              </a:rPr>
              <a:t> good that people in one place bring in from another place when they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00" y="5223679"/>
            <a:ext cx="1857330" cy="1232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5" y="4989026"/>
            <a:ext cx="1398118" cy="170169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214825" y="5559945"/>
            <a:ext cx="1402793" cy="61619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>
                <a:latin typeface="KG Cold Coffee" panose="02000505000000020004" pitchFamily="2" charset="0"/>
              </a:rPr>
              <a:t>w</a:t>
            </a:r>
            <a:r>
              <a:rPr lang="en-US" sz="13800" dirty="0" smtClean="0">
                <a:latin typeface="KG Cold Coffee" panose="02000505000000020004" pitchFamily="2" charset="0"/>
              </a:rPr>
              <a:t>ind turbine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1"/>
            <a:ext cx="10515600" cy="25757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a</a:t>
            </a:r>
            <a:r>
              <a:rPr lang="en-US" sz="6000" dirty="0" smtClean="0">
                <a:latin typeface="KG Cold Coffee" panose="02000505000000020004" pitchFamily="2" charset="0"/>
              </a:rPr>
              <a:t> tall tower with blades that make use of wind to create electricity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94" y="1307566"/>
            <a:ext cx="1422806" cy="17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881"/>
            <a:ext cx="10515600" cy="2627289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w</a:t>
            </a:r>
            <a:r>
              <a:rPr lang="en-US" sz="10300" dirty="0" smtClean="0">
                <a:latin typeface="KG Cold Coffee" panose="02000505000000020004" pitchFamily="2" charset="0"/>
              </a:rPr>
              <a:t>ind farms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5170"/>
            <a:ext cx="10515600" cy="3412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a</a:t>
            </a:r>
            <a:r>
              <a:rPr lang="en-US" sz="6000" dirty="0" smtClean="0">
                <a:latin typeface="KG Cold Coffee" panose="02000505000000020004" pitchFamily="2" charset="0"/>
              </a:rPr>
              <a:t> group of wind turbines in the same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6" y="4704005"/>
            <a:ext cx="2635876" cy="1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11" y="712854"/>
            <a:ext cx="10515600" cy="2410273"/>
          </a:xfrm>
        </p:spPr>
        <p:txBody>
          <a:bodyPr>
            <a:no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p</a:t>
            </a:r>
            <a:r>
              <a:rPr lang="en-US" sz="10300" dirty="0" smtClean="0">
                <a:latin typeface="KG Cold Coffee" panose="02000505000000020004" pitchFamily="2" charset="0"/>
              </a:rPr>
              <a:t>ublic goods and services</a:t>
            </a:r>
            <a:endParaRPr lang="en-US" sz="17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3541689"/>
            <a:ext cx="10696977" cy="3065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g</a:t>
            </a:r>
            <a:r>
              <a:rPr lang="en-US" sz="4800" dirty="0" smtClean="0">
                <a:latin typeface="KG Cold Coffee" panose="02000505000000020004" pitchFamily="2" charset="0"/>
              </a:rPr>
              <a:t>oods and services that are produced and serviced by a government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state parks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03" y="4928777"/>
            <a:ext cx="2230907" cy="16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838"/>
            <a:ext cx="10515600" cy="2264179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economy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2897745"/>
            <a:ext cx="10515600" cy="3554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ctivities related to making, trading, and selling goods and services </a:t>
            </a:r>
          </a:p>
          <a:p>
            <a:pPr marL="0" indent="0" algn="ctr">
              <a:buNone/>
            </a:pP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Making cars</a:t>
            </a:r>
            <a:endParaRPr lang="en-US" sz="36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5" y="4359454"/>
            <a:ext cx="2193701" cy="21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97793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KG Cold Coffee" panose="02000505000000020004" pitchFamily="2" charset="0"/>
              </a:rPr>
              <a:t/>
            </a:r>
            <a:br>
              <a:rPr lang="en-US" sz="4900" dirty="0" smtClean="0">
                <a:latin typeface="KG Cold Coffee" panose="02000505000000020004" pitchFamily="2" charset="0"/>
              </a:rPr>
            </a:br>
            <a:r>
              <a:rPr lang="en-US" sz="4900" dirty="0" smtClean="0">
                <a:latin typeface="KG Cold Coffee" panose="02000505000000020004" pitchFamily="2" charset="0"/>
              </a:rPr>
              <a:t>f</a:t>
            </a:r>
            <a:r>
              <a:rPr lang="en-US" sz="4900" dirty="0" smtClean="0">
                <a:latin typeface="KG Cold Coffee" panose="02000505000000020004" pitchFamily="2" charset="0"/>
              </a:rPr>
              <a:t>ees</a:t>
            </a:r>
            <a:r>
              <a:rPr lang="en-US" sz="6000" dirty="0" smtClean="0">
                <a:latin typeface="KG Cold Coffee" panose="02000505000000020004" pitchFamily="2" charset="0"/>
              </a:rPr>
              <a:t>-</a:t>
            </a:r>
            <a:r>
              <a:rPr lang="en-US" sz="3200" dirty="0" smtClean="0">
                <a:latin typeface="KG Cold Coffee" panose="02000505000000020004" pitchFamily="2" charset="0"/>
              </a:rPr>
              <a:t>money people pay to the government in exchange for being able to do a certain activity</a:t>
            </a:r>
            <a:br>
              <a:rPr lang="en-US" sz="3200" dirty="0" smtClean="0">
                <a:latin typeface="KG Cold Coffee" panose="02000505000000020004" pitchFamily="2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paying a fee to use state park </a:t>
            </a: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 </a:t>
            </a:r>
            <a:r>
              <a:rPr lang="en-US" sz="6000" dirty="0" smtClean="0">
                <a:latin typeface="KG Cold Coffee" panose="02000505000000020004" pitchFamily="2" charset="0"/>
              </a:rPr>
              <a:t/>
            </a:r>
            <a:br>
              <a:rPr lang="en-US" sz="6000" dirty="0" smtClean="0">
                <a:latin typeface="KG Cold Coffee" panose="02000505000000020004" pitchFamily="2" charset="0"/>
              </a:rPr>
            </a:br>
            <a:r>
              <a:rPr lang="en-US" sz="6000" dirty="0" smtClean="0">
                <a:latin typeface="KG Cold Coffee" panose="02000505000000020004" pitchFamily="2" charset="0"/>
              </a:rPr>
              <a:t/>
            </a:r>
            <a:br>
              <a:rPr lang="en-US" sz="6000" dirty="0" smtClean="0">
                <a:latin typeface="KG Cold Coffee" panose="02000505000000020004" pitchFamily="2" charset="0"/>
              </a:rPr>
            </a:br>
            <a:r>
              <a:rPr lang="en-US" dirty="0" smtClean="0">
                <a:latin typeface="KG Cold Coffee" panose="02000505000000020004" pitchFamily="2" charset="0"/>
              </a:rPr>
              <a:t>fines-money people pay to the government for breaking a rule or law</a:t>
            </a:r>
            <a:br>
              <a:rPr lang="en-US" dirty="0" smtClean="0">
                <a:latin typeface="KG Cold Coffee" panose="02000505000000020004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a speeding ticket </a:t>
            </a:r>
            <a:r>
              <a:rPr lang="en-US" sz="6000" dirty="0">
                <a:latin typeface="KG Cold Coffee" panose="02000505000000020004" pitchFamily="2" charset="0"/>
              </a:rPr>
              <a:t/>
            </a:r>
            <a:br>
              <a:rPr lang="en-US" sz="6000" dirty="0">
                <a:latin typeface="KG Cold Coffee" panose="02000505000000020004" pitchFamily="2" charset="0"/>
              </a:rPr>
            </a:br>
            <a:r>
              <a:rPr lang="en-US" sz="4000" dirty="0" smtClean="0">
                <a:latin typeface="KG Cold Coffee" panose="02000505000000020004" pitchFamily="2" charset="0"/>
              </a:rPr>
              <a:t>license</a:t>
            </a:r>
            <a:r>
              <a:rPr lang="en-US" sz="6000" dirty="0" smtClean="0">
                <a:latin typeface="KG Cold Coffee" panose="02000505000000020004" pitchFamily="2" charset="0"/>
              </a:rPr>
              <a:t>-</a:t>
            </a:r>
            <a:r>
              <a:rPr lang="en-US" sz="3600" dirty="0" smtClean="0">
                <a:latin typeface="KG Cold Coffee" panose="02000505000000020004" pitchFamily="2" charset="0"/>
              </a:rPr>
              <a:t>a legal document giving you permission to do something </a:t>
            </a:r>
            <a:endParaRPr lang="en-US" sz="6000" dirty="0"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3" y="4848832"/>
            <a:ext cx="2215167" cy="138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20" y="1687132"/>
            <a:ext cx="1252359" cy="1252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19" y="2650698"/>
            <a:ext cx="1269576" cy="1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taxes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2672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KG Cold Coffee" panose="02000505000000020004" pitchFamily="2" charset="0"/>
              </a:rPr>
              <a:t>w</a:t>
            </a:r>
            <a:r>
              <a:rPr lang="en-US" sz="4000" dirty="0" smtClean="0">
                <a:latin typeface="KG Cold Coffee" panose="02000505000000020004" pitchFamily="2" charset="0"/>
              </a:rPr>
              <a:t>hat people pay to the government in exchange for services like schools or road repair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3" y="4675030"/>
            <a:ext cx="2591516" cy="1943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74" y="4792610"/>
            <a:ext cx="1010412" cy="18260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55842" y="5431664"/>
            <a:ext cx="1880316" cy="97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571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KG Cold Coffee" panose="02000505000000020004" pitchFamily="2" charset="0"/>
              </a:rPr>
              <a:t>n</a:t>
            </a:r>
            <a:r>
              <a:rPr lang="en-US" sz="11500" dirty="0" smtClean="0">
                <a:latin typeface="KG Cold Coffee" panose="02000505000000020004" pitchFamily="2" charset="0"/>
              </a:rPr>
              <a:t>atural resources</a:t>
            </a:r>
            <a:endParaRPr lang="en-US" sz="115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91696"/>
            <a:ext cx="10515600" cy="2711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t</a:t>
            </a:r>
            <a:r>
              <a:rPr lang="en-US" sz="4400" dirty="0" smtClean="0">
                <a:latin typeface="KG Cold Coffee" panose="02000505000000020004" pitchFamily="2" charset="0"/>
              </a:rPr>
              <a:t>hings that were not made by humans </a:t>
            </a:r>
            <a:endParaRPr lang="en-US" sz="44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5400" dirty="0"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1" y="5112911"/>
            <a:ext cx="2202891" cy="1466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46" y="5112911"/>
            <a:ext cx="1526146" cy="15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7934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KG Cold Coffee" panose="02000505000000020004" pitchFamily="2" charset="0"/>
              </a:rPr>
              <a:t>c</a:t>
            </a:r>
            <a:r>
              <a:rPr lang="en-US" sz="11500" dirty="0" smtClean="0">
                <a:latin typeface="KG Cold Coffee" panose="02000505000000020004" pitchFamily="2" charset="0"/>
              </a:rPr>
              <a:t>apital resources</a:t>
            </a:r>
            <a:endParaRPr lang="en-US" sz="115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40" y="3940935"/>
            <a:ext cx="10515600" cy="2266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g</a:t>
            </a:r>
            <a:r>
              <a:rPr lang="en-US" sz="4400" dirty="0" smtClean="0">
                <a:latin typeface="KG Cold Coffee" panose="02000505000000020004" pitchFamily="2" charset="0"/>
              </a:rPr>
              <a:t>oods that are produced to make more goods and services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factories, tools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27" y="225759"/>
            <a:ext cx="2133333" cy="21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0" y="4906849"/>
            <a:ext cx="1304667" cy="13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9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400" dirty="0">
                <a:latin typeface="KG Cold Coffee" panose="02000505000000020004" pitchFamily="2" charset="0"/>
              </a:rPr>
              <a:t>h</a:t>
            </a:r>
            <a:r>
              <a:rPr lang="en-US" sz="12400" dirty="0" smtClean="0">
                <a:latin typeface="KG Cold Coffee" panose="02000505000000020004" pitchFamily="2" charset="0"/>
              </a:rPr>
              <a:t>uman resources</a:t>
            </a:r>
            <a:endParaRPr lang="en-US" sz="124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93207"/>
            <a:ext cx="10515600" cy="2646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orkers and their skills</a:t>
            </a:r>
          </a:p>
          <a:p>
            <a:pPr marL="0" indent="0" algn="ctr">
              <a:buNone/>
            </a:pP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86" y="4125792"/>
            <a:ext cx="1143914" cy="1813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31794"/>
            <a:ext cx="1808683" cy="172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36" y="4629478"/>
            <a:ext cx="1761134" cy="18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126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entrepreneur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3103807"/>
            <a:ext cx="10515600" cy="3090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s</a:t>
            </a:r>
            <a:r>
              <a:rPr lang="en-US" sz="4400" dirty="0" smtClean="0">
                <a:latin typeface="KG Cold Coffee" panose="02000505000000020004" pitchFamily="2" charset="0"/>
              </a:rPr>
              <a:t>omeone who combines natural, human, and capital resources to produce goods and services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Henry Ford invented the car.</a:t>
            </a: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5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15532"/>
            <a:ext cx="10515600" cy="2614411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scarcity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4" y="3271234"/>
            <a:ext cx="10515600" cy="18545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n</a:t>
            </a:r>
            <a:r>
              <a:rPr lang="en-US" sz="4400" dirty="0" smtClean="0">
                <a:latin typeface="KG Cold Coffee" panose="02000505000000020004" pitchFamily="2" charset="0"/>
              </a:rPr>
              <a:t>ot enough of something so people have to make choices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20" y="4560911"/>
            <a:ext cx="1766621" cy="1812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5" y="4686023"/>
            <a:ext cx="1300277" cy="18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8537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o</a:t>
            </a:r>
            <a:r>
              <a:rPr lang="en-US" sz="10300" dirty="0" smtClean="0">
                <a:latin typeface="KG Cold Coffee" panose="02000505000000020004" pitchFamily="2" charset="0"/>
              </a:rPr>
              <a:t>pportunity cost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3" y="3567448"/>
            <a:ext cx="10515600" cy="2653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KG Cold Coffee" panose="02000505000000020004" pitchFamily="2" charset="0"/>
              </a:rPr>
              <a:t>When you make a choice, your opportunity cost is your second choice, or the thing you wanted next.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</a:t>
            </a:r>
            <a:r>
              <a:rPr lang="en-US" sz="2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Amy went to the store to buy Skittles but they were out. She bought a Snickers bar instead. The Snickers bar was her opportunity cost (her second choice). </a:t>
            </a:r>
            <a:endParaRPr lang="en-US" sz="44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3" y="2713457"/>
            <a:ext cx="2171164" cy="8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incentive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66" y="3193962"/>
            <a:ext cx="10515600" cy="3026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s</a:t>
            </a:r>
            <a:r>
              <a:rPr lang="en-US" sz="4800" dirty="0" smtClean="0">
                <a:latin typeface="KG Cold Coffee" panose="02000505000000020004" pitchFamily="2" charset="0"/>
              </a:rPr>
              <a:t>omething used to get people to buy or produce a certain good or service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a sale or discount</a:t>
            </a: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53" y="4717425"/>
            <a:ext cx="1927225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343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2peas</vt:lpstr>
      <vt:lpstr>Arial</vt:lpstr>
      <vt:lpstr>Calibri</vt:lpstr>
      <vt:lpstr>Calibri Light</vt:lpstr>
      <vt:lpstr>KG Cold Coffee</vt:lpstr>
      <vt:lpstr>Office Theme</vt:lpstr>
      <vt:lpstr>economics</vt:lpstr>
      <vt:lpstr>economy</vt:lpstr>
      <vt:lpstr>natural resources</vt:lpstr>
      <vt:lpstr>capital resources</vt:lpstr>
      <vt:lpstr>human resources</vt:lpstr>
      <vt:lpstr>entrepreneur</vt:lpstr>
      <vt:lpstr>scarcity</vt:lpstr>
      <vt:lpstr>opportunity cost</vt:lpstr>
      <vt:lpstr>incentive</vt:lpstr>
      <vt:lpstr>limited resources</vt:lpstr>
      <vt:lpstr>unlimited wants</vt:lpstr>
      <vt:lpstr>specialization</vt:lpstr>
      <vt:lpstr>trade</vt:lpstr>
      <vt:lpstr>interdependence</vt:lpstr>
      <vt:lpstr>export</vt:lpstr>
      <vt:lpstr>import</vt:lpstr>
      <vt:lpstr>wind turbine</vt:lpstr>
      <vt:lpstr>wind farms</vt:lpstr>
      <vt:lpstr>public goods and services</vt:lpstr>
      <vt:lpstr> fees-money people pay to the government in exchange for being able to do a certain activity Ex: paying a fee to use state park    fines-money people pay to the government for breaking a rule or law Ex: a speeding ticket  license-a legal document giving you permission to do something </vt:lpstr>
      <vt:lpstr>taxes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</dc:title>
  <dc:creator>Emily Georgoff</dc:creator>
  <cp:lastModifiedBy>Emily Georgoff</cp:lastModifiedBy>
  <cp:revision>37</cp:revision>
  <dcterms:created xsi:type="dcterms:W3CDTF">2014-07-17T03:57:05Z</dcterms:created>
  <dcterms:modified xsi:type="dcterms:W3CDTF">2014-07-18T20:39:16Z</dcterms:modified>
</cp:coreProperties>
</file>