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87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C7891-CA5E-48F0-B851-6FF73B365E32}" type="datetimeFigureOut">
              <a:rPr lang="en-US" smtClean="0"/>
              <a:t>7/17/2014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80A79-0AE9-425C-A7B8-9D520842E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42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C7891-CA5E-48F0-B851-6FF73B365E32}" type="datetimeFigureOut">
              <a:rPr lang="en-US" smtClean="0"/>
              <a:t>7/17/2014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80A79-0AE9-425C-A7B8-9D520842E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987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C7891-CA5E-48F0-B851-6FF73B365E32}" type="datetimeFigureOut">
              <a:rPr lang="en-US" smtClean="0"/>
              <a:t>7/17/2014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80A79-0AE9-425C-A7B8-9D520842E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61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C7891-CA5E-48F0-B851-6FF73B365E32}" type="datetimeFigureOut">
              <a:rPr lang="en-US" smtClean="0"/>
              <a:t>7/17/2014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80A79-0AE9-425C-A7B8-9D520842E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511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C7891-CA5E-48F0-B851-6FF73B365E32}" type="datetimeFigureOut">
              <a:rPr lang="en-US" smtClean="0"/>
              <a:t>7/17/2014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80A79-0AE9-425C-A7B8-9D520842E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56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C7891-CA5E-48F0-B851-6FF73B365E32}" type="datetimeFigureOut">
              <a:rPr lang="en-US" smtClean="0"/>
              <a:t>7/17/2014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80A79-0AE9-425C-A7B8-9D520842E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338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C7891-CA5E-48F0-B851-6FF73B365E32}" type="datetimeFigureOut">
              <a:rPr lang="en-US" smtClean="0"/>
              <a:t>7/17/2014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80A79-0AE9-425C-A7B8-9D520842E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37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C7891-CA5E-48F0-B851-6FF73B365E32}" type="datetimeFigureOut">
              <a:rPr lang="en-US" smtClean="0"/>
              <a:t>7/17/2014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80A79-0AE9-425C-A7B8-9D520842E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083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C7891-CA5E-48F0-B851-6FF73B365E32}" type="datetimeFigureOut">
              <a:rPr lang="en-US" smtClean="0"/>
              <a:t>7/17/2014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80A79-0AE9-425C-A7B8-9D520842E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347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C7891-CA5E-48F0-B851-6FF73B365E32}" type="datetimeFigureOut">
              <a:rPr lang="en-US" smtClean="0"/>
              <a:t>7/17/2014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80A79-0AE9-425C-A7B8-9D520842E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108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C7891-CA5E-48F0-B851-6FF73B365E32}" type="datetimeFigureOut">
              <a:rPr lang="en-US" smtClean="0"/>
              <a:t>7/17/2014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80A79-0AE9-425C-A7B8-9D520842E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897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C7891-CA5E-48F0-B851-6FF73B365E32}" type="datetimeFigureOut">
              <a:rPr lang="en-US" smtClean="0"/>
              <a:t>7/17/2014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980A79-0AE9-425C-A7B8-9D520842E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389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18504" y="906038"/>
            <a:ext cx="10515600" cy="1798525"/>
          </a:xfrm>
        </p:spPr>
        <p:txBody>
          <a:bodyPr>
            <a:noAutofit/>
          </a:bodyPr>
          <a:lstStyle/>
          <a:p>
            <a:pPr algn="ctr"/>
            <a:r>
              <a:rPr lang="en-US" sz="11500" dirty="0" smtClean="0">
                <a:latin typeface="KG Cold Coffee" panose="02000505000000020004" pitchFamily="2" charset="0"/>
                <a:ea typeface="2peas" panose="02000603000000000000" pitchFamily="2" charset="0"/>
              </a:rPr>
              <a:t>history</a:t>
            </a:r>
            <a:endParaRPr lang="en-US" sz="13800" dirty="0">
              <a:latin typeface="KG Cold Coffee" panose="02000505000000020004" pitchFamily="2" charset="0"/>
              <a:ea typeface="2peas" panose="02000603000000000000" pitchFamily="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89715" y="3309870"/>
            <a:ext cx="10515600" cy="293638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800" dirty="0">
                <a:latin typeface="KG Cold Coffee" panose="02000505000000020004" pitchFamily="2" charset="0"/>
              </a:rPr>
              <a:t>w</a:t>
            </a:r>
            <a:r>
              <a:rPr lang="en-US" sz="4800" dirty="0" smtClean="0">
                <a:latin typeface="KG Cold Coffee" panose="02000505000000020004" pitchFamily="2" charset="0"/>
              </a:rPr>
              <a:t>hat happened in the past</a:t>
            </a:r>
          </a:p>
          <a:p>
            <a:pPr marL="0" indent="0" algn="ctr">
              <a:buNone/>
            </a:pPr>
            <a:endParaRPr lang="en-US" sz="6000" dirty="0">
              <a:latin typeface="KG Cold Coffee" panose="02000505000000020004" pitchFamily="2" charset="0"/>
            </a:endParaRPr>
          </a:p>
          <a:p>
            <a:pPr marL="0" indent="0" algn="ctr">
              <a:buNone/>
            </a:pPr>
            <a:r>
              <a:rPr lang="en-US" sz="4000" dirty="0" smtClean="0">
                <a:solidFill>
                  <a:srgbClr val="00B050"/>
                </a:solidFill>
                <a:latin typeface="KG Cold Coffee" panose="02000505000000020004" pitchFamily="2" charset="0"/>
              </a:rPr>
              <a:t>A historian studies clues from the past. </a:t>
            </a:r>
            <a:endParaRPr lang="en-US" sz="4000" dirty="0">
              <a:solidFill>
                <a:srgbClr val="00B050"/>
              </a:solidFill>
              <a:latin typeface="KG Cold Coffee" panose="02000505000000020004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4932" y="1352281"/>
            <a:ext cx="2026920" cy="1552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50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30535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10700" dirty="0" smtClean="0">
                <a:latin typeface="KG Cold Coffee" panose="02000505000000020004" pitchFamily="2" charset="0"/>
              </a:rPr>
              <a:t>archaeologist</a:t>
            </a:r>
            <a:r>
              <a:rPr lang="en-US" sz="13800" dirty="0" smtClean="0">
                <a:latin typeface="KG Cold Coffee" panose="02000505000000020004" pitchFamily="2" charset="0"/>
              </a:rPr>
              <a:t> </a:t>
            </a:r>
            <a:endParaRPr lang="en-US" sz="13800" dirty="0">
              <a:latin typeface="KG Cold Coffee" panose="02000505000000020004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451539"/>
            <a:ext cx="10515600" cy="186743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5400" smtClean="0">
                <a:latin typeface="KG Cold Coffee" panose="02000505000000020004" pitchFamily="2" charset="0"/>
              </a:rPr>
              <a:t>a s</a:t>
            </a:r>
            <a:r>
              <a:rPr lang="en-US" sz="5400" smtClean="0">
                <a:latin typeface="KG Cold Coffee" panose="02000505000000020004" pitchFamily="2" charset="0"/>
              </a:rPr>
              <a:t>pecial historian </a:t>
            </a:r>
            <a:r>
              <a:rPr lang="en-US" sz="5400" dirty="0" smtClean="0">
                <a:latin typeface="KG Cold Coffee" panose="02000505000000020004" pitchFamily="2" charset="0"/>
              </a:rPr>
              <a:t>who study artifacts of the past</a:t>
            </a:r>
            <a:endParaRPr lang="en-US" sz="5400" dirty="0">
              <a:latin typeface="KG Cold Coffee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3339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382627"/>
          </a:xfrm>
        </p:spPr>
        <p:txBody>
          <a:bodyPr>
            <a:normAutofit/>
          </a:bodyPr>
          <a:lstStyle/>
          <a:p>
            <a:pPr algn="ctr"/>
            <a:r>
              <a:rPr lang="en-US" sz="10300" dirty="0">
                <a:latin typeface="KG Cold Coffee" panose="02000505000000020004" pitchFamily="2" charset="0"/>
              </a:rPr>
              <a:t>u</a:t>
            </a:r>
            <a:r>
              <a:rPr lang="en-US" sz="10300" dirty="0" smtClean="0">
                <a:latin typeface="KG Cold Coffee" panose="02000505000000020004" pitchFamily="2" charset="0"/>
              </a:rPr>
              <a:t>nlimited wants</a:t>
            </a:r>
            <a:endParaRPr lang="en-US" sz="10300" dirty="0">
              <a:latin typeface="KG Cold Coffee" panose="02000505000000020004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747752"/>
            <a:ext cx="10515600" cy="280759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400" dirty="0" smtClean="0">
                <a:latin typeface="KG Cold Coffee" panose="02000505000000020004" pitchFamily="2" charset="0"/>
              </a:rPr>
              <a:t>There is no end to the amount of things people want or need. </a:t>
            </a:r>
          </a:p>
          <a:p>
            <a:pPr marL="0" indent="0" algn="ctr">
              <a:buNone/>
            </a:pPr>
            <a:endParaRPr lang="en-US" sz="4400" dirty="0" smtClean="0">
              <a:latin typeface="KG Cold Coffee" panose="02000505000000020004" pitchFamily="2" charset="0"/>
            </a:endParaRPr>
          </a:p>
          <a:p>
            <a:pPr marL="0" indent="0" algn="ctr">
              <a:buNone/>
            </a:pPr>
            <a:endParaRPr lang="en-US" sz="3200" dirty="0">
              <a:solidFill>
                <a:srgbClr val="00B050"/>
              </a:solidFill>
              <a:latin typeface="KG Cold Coffee" panose="02000505000000020004" pitchFamily="2" charset="0"/>
            </a:endParaRPr>
          </a:p>
          <a:p>
            <a:pPr marL="0" indent="0" algn="ctr">
              <a:buNone/>
            </a:pPr>
            <a:endParaRPr lang="en-US" sz="3200" dirty="0">
              <a:solidFill>
                <a:srgbClr val="00B050"/>
              </a:solidFill>
              <a:latin typeface="KG Cold Coffee" panose="0200050500000002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4295" y="1790472"/>
            <a:ext cx="1929505" cy="20667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93" y="5058405"/>
            <a:ext cx="4185634" cy="1799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1871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601568"/>
          </a:xfrm>
        </p:spPr>
        <p:txBody>
          <a:bodyPr>
            <a:noAutofit/>
          </a:bodyPr>
          <a:lstStyle/>
          <a:p>
            <a:pPr algn="ctr"/>
            <a:r>
              <a:rPr lang="en-US" sz="9600" dirty="0" smtClean="0">
                <a:latin typeface="KG Cold Coffee" panose="02000505000000020004" pitchFamily="2" charset="0"/>
              </a:rPr>
              <a:t>specialization</a:t>
            </a:r>
            <a:endParaRPr lang="en-US" sz="9600" dirty="0">
              <a:latin typeface="KG Cold Coffee" panose="02000505000000020004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5017" y="3309870"/>
            <a:ext cx="10515600" cy="309093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5400" dirty="0" smtClean="0">
                <a:latin typeface="KG Cold Coffee" panose="02000505000000020004" pitchFamily="2" charset="0"/>
              </a:rPr>
              <a:t>when individuals, regions, and countries produce certain kinds of goods or services</a:t>
            </a:r>
            <a:endParaRPr lang="en-US" sz="5400" dirty="0">
              <a:latin typeface="KG Cold Coffee" panose="02000505000000020004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4238" y="2611996"/>
            <a:ext cx="1714500" cy="1714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9" y="2538119"/>
            <a:ext cx="2442465" cy="1543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2861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202322"/>
          </a:xfrm>
        </p:spPr>
        <p:txBody>
          <a:bodyPr>
            <a:normAutofit/>
          </a:bodyPr>
          <a:lstStyle/>
          <a:p>
            <a:pPr algn="ctr"/>
            <a:r>
              <a:rPr lang="en-US" sz="10700" dirty="0" smtClean="0">
                <a:latin typeface="KG Cold Coffee" panose="02000505000000020004" pitchFamily="2" charset="0"/>
              </a:rPr>
              <a:t>trade</a:t>
            </a:r>
            <a:endParaRPr lang="en-US" sz="13800" dirty="0">
              <a:latin typeface="KG Cold Coffee" panose="02000505000000020004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9106" y="2848828"/>
            <a:ext cx="10515600" cy="342962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800" dirty="0">
                <a:latin typeface="KG Cold Coffee" panose="02000505000000020004" pitchFamily="2" charset="0"/>
              </a:rPr>
              <a:t>t</a:t>
            </a:r>
            <a:r>
              <a:rPr lang="en-US" sz="4800" dirty="0" smtClean="0">
                <a:latin typeface="KG Cold Coffee" panose="02000505000000020004" pitchFamily="2" charset="0"/>
              </a:rPr>
              <a:t>o exchange one thing for another</a:t>
            </a:r>
            <a:endParaRPr lang="en-US" sz="4800" dirty="0" smtClean="0">
              <a:latin typeface="KG Cold Coffee" panose="02000505000000020004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605" y="4031087"/>
            <a:ext cx="1685522" cy="2247363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4473262" y="5154768"/>
            <a:ext cx="1622738" cy="60530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5020" y="4314422"/>
            <a:ext cx="2211945" cy="2211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0228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169" y="635582"/>
            <a:ext cx="10515600" cy="3022019"/>
          </a:xfrm>
        </p:spPr>
        <p:txBody>
          <a:bodyPr>
            <a:noAutofit/>
          </a:bodyPr>
          <a:lstStyle/>
          <a:p>
            <a:pPr algn="ctr"/>
            <a:r>
              <a:rPr lang="en-US" sz="8000" dirty="0" smtClean="0">
                <a:latin typeface="KG Cold Coffee" panose="02000505000000020004" pitchFamily="2" charset="0"/>
              </a:rPr>
              <a:t>interdependence</a:t>
            </a:r>
            <a:endParaRPr lang="en-US" sz="8000" dirty="0">
              <a:latin typeface="KG Cold Coffee" panose="02000505000000020004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6836" y="3040945"/>
            <a:ext cx="10515600" cy="356591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800" dirty="0">
                <a:latin typeface="KG Cold Coffee" panose="02000505000000020004" pitchFamily="2" charset="0"/>
              </a:rPr>
              <a:t>w</a:t>
            </a:r>
            <a:r>
              <a:rPr lang="en-US" sz="4800" dirty="0" smtClean="0">
                <a:latin typeface="KG Cold Coffee" panose="02000505000000020004" pitchFamily="2" charset="0"/>
              </a:rPr>
              <a:t>hen people are dependent on other people in order to get the things they do not produce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6909" y="5001768"/>
            <a:ext cx="1837944" cy="185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1697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3653083"/>
          </a:xfrm>
        </p:spPr>
        <p:txBody>
          <a:bodyPr>
            <a:noAutofit/>
          </a:bodyPr>
          <a:lstStyle/>
          <a:p>
            <a:pPr algn="ctr"/>
            <a:r>
              <a:rPr lang="en-US" sz="10300" dirty="0" smtClean="0">
                <a:latin typeface="KG Cold Coffee" panose="02000505000000020004" pitchFamily="2" charset="0"/>
              </a:rPr>
              <a:t>export</a:t>
            </a:r>
            <a:endParaRPr lang="en-US" sz="10300" dirty="0">
              <a:latin typeface="KG Cold Coffee" panose="02000505000000020004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5626" y="3129564"/>
            <a:ext cx="10515600" cy="333563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400" dirty="0" smtClean="0">
                <a:latin typeface="KG Cold Coffee" panose="02000505000000020004" pitchFamily="2" charset="0"/>
              </a:rPr>
              <a:t>a </a:t>
            </a:r>
            <a:r>
              <a:rPr lang="en-US" sz="4400" dirty="0" smtClean="0">
                <a:latin typeface="KG Cold Coffee" panose="02000505000000020004" pitchFamily="2" charset="0"/>
              </a:rPr>
              <a:t>good  that people in one place send out to people in another place when they trade</a:t>
            </a:r>
          </a:p>
          <a:p>
            <a:pPr marL="0" indent="0" algn="ctr">
              <a:buNone/>
            </a:pPr>
            <a:endParaRPr lang="en-US" sz="4400" dirty="0" smtClean="0">
              <a:latin typeface="KG Cold Coffee" panose="02000505000000020004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4520" y="5208720"/>
            <a:ext cx="2681154" cy="14507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592" y="5083238"/>
            <a:ext cx="1398118" cy="1701698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4880858" y="5832746"/>
            <a:ext cx="1659966" cy="72957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2446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292475"/>
          </a:xfrm>
        </p:spPr>
        <p:txBody>
          <a:bodyPr>
            <a:normAutofit/>
          </a:bodyPr>
          <a:lstStyle/>
          <a:p>
            <a:pPr algn="ctr"/>
            <a:r>
              <a:rPr lang="en-US" sz="9600" dirty="0" smtClean="0">
                <a:latin typeface="KG Cold Coffee" panose="02000505000000020004" pitchFamily="2" charset="0"/>
              </a:rPr>
              <a:t>import</a:t>
            </a:r>
            <a:endParaRPr lang="en-US" sz="9600" dirty="0">
              <a:latin typeface="KG Cold Coffee" panose="02000505000000020004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5523" y="3271233"/>
            <a:ext cx="10516674" cy="300077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>
                <a:latin typeface="KG Cold Coffee" panose="02000505000000020004" pitchFamily="2" charset="0"/>
              </a:rPr>
              <a:t>a</a:t>
            </a:r>
            <a:r>
              <a:rPr lang="en-US" sz="4400" dirty="0" smtClean="0">
                <a:latin typeface="KG Cold Coffee" panose="02000505000000020004" pitchFamily="2" charset="0"/>
              </a:rPr>
              <a:t> good that people in one place bring in from another place when they trade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1000" y="5223679"/>
            <a:ext cx="1857330" cy="12323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325" y="4989026"/>
            <a:ext cx="1398118" cy="1701698"/>
          </a:xfrm>
          <a:prstGeom prst="rect">
            <a:avLst/>
          </a:prstGeom>
        </p:spPr>
      </p:pic>
      <p:sp>
        <p:nvSpPr>
          <p:cNvPr id="7" name="Left Arrow 6"/>
          <p:cNvSpPr/>
          <p:nvPr/>
        </p:nvSpPr>
        <p:spPr>
          <a:xfrm>
            <a:off x="5214825" y="5559945"/>
            <a:ext cx="1402793" cy="616197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7409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38262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13800" dirty="0">
                <a:latin typeface="KG Cold Coffee" panose="02000505000000020004" pitchFamily="2" charset="0"/>
              </a:rPr>
              <a:t>w</a:t>
            </a:r>
            <a:r>
              <a:rPr lang="en-US" sz="13800" dirty="0" smtClean="0">
                <a:latin typeface="KG Cold Coffee" panose="02000505000000020004" pitchFamily="2" charset="0"/>
              </a:rPr>
              <a:t>ind turbine</a:t>
            </a:r>
            <a:endParaRPr lang="en-US" sz="13800" dirty="0">
              <a:latin typeface="KG Cold Coffee" panose="02000505000000020004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747751"/>
            <a:ext cx="10515600" cy="2575774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6000" dirty="0">
                <a:latin typeface="KG Cold Coffee" panose="02000505000000020004" pitchFamily="2" charset="0"/>
              </a:rPr>
              <a:t>a</a:t>
            </a:r>
            <a:r>
              <a:rPr lang="en-US" sz="6000" dirty="0" smtClean="0">
                <a:latin typeface="KG Cold Coffee" panose="02000505000000020004" pitchFamily="2" charset="0"/>
              </a:rPr>
              <a:t> tall tower with blades that make use of wind to create electricity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0994" y="1307566"/>
            <a:ext cx="1422806" cy="1795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1933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37881"/>
            <a:ext cx="10515600" cy="2627289"/>
          </a:xfrm>
        </p:spPr>
        <p:txBody>
          <a:bodyPr>
            <a:normAutofit/>
          </a:bodyPr>
          <a:lstStyle/>
          <a:p>
            <a:pPr algn="ctr"/>
            <a:r>
              <a:rPr lang="en-US" sz="10300" dirty="0">
                <a:latin typeface="KG Cold Coffee" panose="02000505000000020004" pitchFamily="2" charset="0"/>
              </a:rPr>
              <a:t>w</a:t>
            </a:r>
            <a:r>
              <a:rPr lang="en-US" sz="10300" dirty="0" smtClean="0">
                <a:latin typeface="KG Cold Coffee" panose="02000505000000020004" pitchFamily="2" charset="0"/>
              </a:rPr>
              <a:t>ind farms</a:t>
            </a:r>
            <a:endParaRPr lang="en-US" sz="10300" dirty="0">
              <a:latin typeface="KG Cold Coffee" panose="02000505000000020004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065170"/>
            <a:ext cx="10515600" cy="341290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dirty="0">
                <a:latin typeface="KG Cold Coffee" panose="02000505000000020004" pitchFamily="2" charset="0"/>
              </a:rPr>
              <a:t>a</a:t>
            </a:r>
            <a:r>
              <a:rPr lang="en-US" sz="6000" dirty="0" smtClean="0">
                <a:latin typeface="KG Cold Coffee" panose="02000505000000020004" pitchFamily="2" charset="0"/>
              </a:rPr>
              <a:t> group of wind turbines in the same location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136" y="4704005"/>
            <a:ext cx="2635876" cy="1976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3098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7511" y="712854"/>
            <a:ext cx="10515600" cy="2410273"/>
          </a:xfrm>
        </p:spPr>
        <p:txBody>
          <a:bodyPr>
            <a:noAutofit/>
          </a:bodyPr>
          <a:lstStyle/>
          <a:p>
            <a:pPr algn="ctr"/>
            <a:r>
              <a:rPr lang="en-US" sz="10300" dirty="0">
                <a:latin typeface="KG Cold Coffee" panose="02000505000000020004" pitchFamily="2" charset="0"/>
              </a:rPr>
              <a:t>p</a:t>
            </a:r>
            <a:r>
              <a:rPr lang="en-US" sz="10300" dirty="0" smtClean="0">
                <a:latin typeface="KG Cold Coffee" panose="02000505000000020004" pitchFamily="2" charset="0"/>
              </a:rPr>
              <a:t>ublic goods and services</a:t>
            </a:r>
            <a:endParaRPr lang="en-US" sz="17900" dirty="0">
              <a:latin typeface="KG Cold Coffee" panose="02000505000000020004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6823" y="3541689"/>
            <a:ext cx="10696977" cy="306517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800" dirty="0">
                <a:latin typeface="KG Cold Coffee" panose="02000505000000020004" pitchFamily="2" charset="0"/>
              </a:rPr>
              <a:t>g</a:t>
            </a:r>
            <a:r>
              <a:rPr lang="en-US" sz="4800" dirty="0" smtClean="0">
                <a:latin typeface="KG Cold Coffee" panose="02000505000000020004" pitchFamily="2" charset="0"/>
              </a:rPr>
              <a:t>oods and services that are produced and serviced by a government</a:t>
            </a:r>
          </a:p>
          <a:p>
            <a:pPr marL="0" indent="0" algn="ctr">
              <a:buNone/>
            </a:pPr>
            <a:r>
              <a:rPr lang="en-US" sz="4000" dirty="0" smtClean="0">
                <a:solidFill>
                  <a:srgbClr val="00B050"/>
                </a:solidFill>
                <a:latin typeface="KG Cold Coffee" panose="02000505000000020004" pitchFamily="2" charset="0"/>
              </a:rPr>
              <a:t>Ex: state parks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7803" y="4928777"/>
            <a:ext cx="2230907" cy="1669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7680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5473" y="826749"/>
            <a:ext cx="10515600" cy="2264179"/>
          </a:xfrm>
        </p:spPr>
        <p:txBody>
          <a:bodyPr>
            <a:noAutofit/>
          </a:bodyPr>
          <a:lstStyle/>
          <a:p>
            <a:pPr algn="ctr"/>
            <a:r>
              <a:rPr lang="en-US" sz="9600" dirty="0">
                <a:latin typeface="KG Cold Coffee" panose="02000505000000020004" pitchFamily="2" charset="0"/>
              </a:rPr>
              <a:t>p</a:t>
            </a:r>
            <a:r>
              <a:rPr lang="en-US" sz="9600" dirty="0" smtClean="0">
                <a:latin typeface="KG Cold Coffee" panose="02000505000000020004" pitchFamily="2" charset="0"/>
              </a:rPr>
              <a:t>rimary sources</a:t>
            </a:r>
            <a:endParaRPr lang="en-US" sz="9600" dirty="0">
              <a:latin typeface="KG Cold Coffee" panose="02000505000000020004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0927" y="3438660"/>
            <a:ext cx="10515600" cy="243410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400" dirty="0">
                <a:latin typeface="KG Cold Coffee" panose="02000505000000020004" pitchFamily="2" charset="0"/>
              </a:rPr>
              <a:t>r</a:t>
            </a:r>
            <a:r>
              <a:rPr lang="en-US" sz="4400" dirty="0" smtClean="0">
                <a:latin typeface="KG Cold Coffee" panose="02000505000000020004" pitchFamily="2" charset="0"/>
              </a:rPr>
              <a:t>ecords made by people who saw or took place in an event </a:t>
            </a:r>
          </a:p>
          <a:p>
            <a:pPr marL="0" indent="0" algn="ctr">
              <a:buNone/>
            </a:pPr>
            <a:r>
              <a:rPr lang="en-US" sz="3200" dirty="0" smtClean="0">
                <a:solidFill>
                  <a:srgbClr val="00B050"/>
                </a:solidFill>
                <a:latin typeface="KG Cold Coffee" panose="02000505000000020004" pitchFamily="2" charset="0"/>
              </a:rPr>
              <a:t>Ex: newspaper articles, diaries, </a:t>
            </a:r>
            <a:r>
              <a:rPr lang="en-US" sz="3200" dirty="0" err="1" smtClean="0">
                <a:solidFill>
                  <a:srgbClr val="00B050"/>
                </a:solidFill>
                <a:latin typeface="KG Cold Coffee" panose="02000505000000020004" pitchFamily="2" charset="0"/>
              </a:rPr>
              <a:t>photgraphs</a:t>
            </a:r>
            <a:r>
              <a:rPr lang="en-US" sz="3200" dirty="0" smtClean="0">
                <a:solidFill>
                  <a:srgbClr val="00B050"/>
                </a:solidFill>
                <a:latin typeface="KG Cold Coffee" panose="02000505000000020004" pitchFamily="2" charset="0"/>
              </a:rPr>
              <a:t> </a:t>
            </a:r>
            <a:r>
              <a:rPr lang="en-US" sz="5400" dirty="0" smtClean="0">
                <a:latin typeface="KG Cold Coffee" panose="02000505000000020004" pitchFamily="2" charset="0"/>
              </a:rPr>
              <a:t>  </a:t>
            </a:r>
            <a:endParaRPr lang="en-US" sz="7200" dirty="0">
              <a:latin typeface="KG Cold Coffee" panose="02000505000000020004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2497" y="5119265"/>
            <a:ext cx="1769968" cy="15070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3871" y="5546714"/>
            <a:ext cx="1524000" cy="10180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18" y="739815"/>
            <a:ext cx="2316143" cy="2438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483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5597793"/>
          </a:xfrm>
        </p:spPr>
        <p:txBody>
          <a:bodyPr>
            <a:normAutofit fontScale="90000"/>
          </a:bodyPr>
          <a:lstStyle/>
          <a:p>
            <a:r>
              <a:rPr lang="en-US" sz="4900" dirty="0" smtClean="0">
                <a:latin typeface="KG Cold Coffee" panose="02000505000000020004" pitchFamily="2" charset="0"/>
              </a:rPr>
              <a:t/>
            </a:r>
            <a:br>
              <a:rPr lang="en-US" sz="4900" dirty="0" smtClean="0">
                <a:latin typeface="KG Cold Coffee" panose="02000505000000020004" pitchFamily="2" charset="0"/>
              </a:rPr>
            </a:br>
            <a:r>
              <a:rPr lang="en-US" sz="4900" dirty="0" smtClean="0">
                <a:latin typeface="KG Cold Coffee" panose="02000505000000020004" pitchFamily="2" charset="0"/>
              </a:rPr>
              <a:t>f</a:t>
            </a:r>
            <a:r>
              <a:rPr lang="en-US" sz="4900" dirty="0" smtClean="0">
                <a:latin typeface="KG Cold Coffee" panose="02000505000000020004" pitchFamily="2" charset="0"/>
              </a:rPr>
              <a:t>ees</a:t>
            </a:r>
            <a:r>
              <a:rPr lang="en-US" sz="6000" dirty="0" smtClean="0">
                <a:latin typeface="KG Cold Coffee" panose="02000505000000020004" pitchFamily="2" charset="0"/>
              </a:rPr>
              <a:t>-</a:t>
            </a:r>
            <a:r>
              <a:rPr lang="en-US" sz="3200" dirty="0" smtClean="0">
                <a:latin typeface="KG Cold Coffee" panose="02000505000000020004" pitchFamily="2" charset="0"/>
              </a:rPr>
              <a:t>money people pay to the government in exchange for being able to do a certain activity</a:t>
            </a:r>
            <a:br>
              <a:rPr lang="en-US" sz="3200" dirty="0" smtClean="0">
                <a:latin typeface="KG Cold Coffee" panose="02000505000000020004" pitchFamily="2" charset="0"/>
              </a:rPr>
            </a:br>
            <a:r>
              <a:rPr lang="en-US" sz="3200" dirty="0" smtClean="0">
                <a:solidFill>
                  <a:srgbClr val="00B050"/>
                </a:solidFill>
                <a:latin typeface="KG Cold Coffee" panose="02000505000000020004" pitchFamily="2" charset="0"/>
              </a:rPr>
              <a:t>Ex: paying a fee to use state park </a:t>
            </a:r>
            <a:r>
              <a:rPr lang="en-US" sz="3200" dirty="0" smtClean="0">
                <a:solidFill>
                  <a:srgbClr val="00B050"/>
                </a:solidFill>
                <a:latin typeface="KG Cold Coffee" panose="02000505000000020004" pitchFamily="2" charset="0"/>
              </a:rPr>
              <a:t> </a:t>
            </a:r>
            <a:r>
              <a:rPr lang="en-US" sz="6000" dirty="0" smtClean="0">
                <a:latin typeface="KG Cold Coffee" panose="02000505000000020004" pitchFamily="2" charset="0"/>
              </a:rPr>
              <a:t/>
            </a:r>
            <a:br>
              <a:rPr lang="en-US" sz="6000" dirty="0" smtClean="0">
                <a:latin typeface="KG Cold Coffee" panose="02000505000000020004" pitchFamily="2" charset="0"/>
              </a:rPr>
            </a:br>
            <a:r>
              <a:rPr lang="en-US" sz="6000" dirty="0" smtClean="0">
                <a:latin typeface="KG Cold Coffee" panose="02000505000000020004" pitchFamily="2" charset="0"/>
              </a:rPr>
              <a:t/>
            </a:r>
            <a:br>
              <a:rPr lang="en-US" sz="6000" dirty="0" smtClean="0">
                <a:latin typeface="KG Cold Coffee" panose="02000505000000020004" pitchFamily="2" charset="0"/>
              </a:rPr>
            </a:br>
            <a:r>
              <a:rPr lang="en-US" dirty="0" smtClean="0">
                <a:latin typeface="KG Cold Coffee" panose="02000505000000020004" pitchFamily="2" charset="0"/>
              </a:rPr>
              <a:t>fines-money people pay to the government for breaking a rule or law</a:t>
            </a:r>
            <a:br>
              <a:rPr lang="en-US" dirty="0" smtClean="0">
                <a:latin typeface="KG Cold Coffee" panose="02000505000000020004" pitchFamily="2" charset="0"/>
              </a:rPr>
            </a:br>
            <a:r>
              <a:rPr lang="en-US" sz="3600" dirty="0" smtClean="0">
                <a:solidFill>
                  <a:srgbClr val="00B050"/>
                </a:solidFill>
                <a:latin typeface="KG Cold Coffee" panose="02000505000000020004" pitchFamily="2" charset="0"/>
              </a:rPr>
              <a:t>Ex: a speeding ticket </a:t>
            </a:r>
            <a:r>
              <a:rPr lang="en-US" sz="6000" dirty="0">
                <a:latin typeface="KG Cold Coffee" panose="02000505000000020004" pitchFamily="2" charset="0"/>
              </a:rPr>
              <a:t/>
            </a:r>
            <a:br>
              <a:rPr lang="en-US" sz="6000" dirty="0">
                <a:latin typeface="KG Cold Coffee" panose="02000505000000020004" pitchFamily="2" charset="0"/>
              </a:rPr>
            </a:br>
            <a:r>
              <a:rPr lang="en-US" sz="4000" dirty="0" smtClean="0">
                <a:latin typeface="KG Cold Coffee" panose="02000505000000020004" pitchFamily="2" charset="0"/>
              </a:rPr>
              <a:t>license</a:t>
            </a:r>
            <a:r>
              <a:rPr lang="en-US" sz="6000" dirty="0" smtClean="0">
                <a:latin typeface="KG Cold Coffee" panose="02000505000000020004" pitchFamily="2" charset="0"/>
              </a:rPr>
              <a:t>-</a:t>
            </a:r>
            <a:r>
              <a:rPr lang="en-US" sz="3600" dirty="0" smtClean="0">
                <a:latin typeface="KG Cold Coffee" panose="02000505000000020004" pitchFamily="2" charset="0"/>
              </a:rPr>
              <a:t>a legal document giving you permission to do something </a:t>
            </a:r>
            <a:endParaRPr lang="en-US" sz="6000" dirty="0">
              <a:latin typeface="KG Cold Coffee" panose="02000505000000020004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6833" y="4848832"/>
            <a:ext cx="2215167" cy="13878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720" y="1687132"/>
            <a:ext cx="1252359" cy="125235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319" y="2650698"/>
            <a:ext cx="1269576" cy="1376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1907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382626"/>
          </a:xfrm>
        </p:spPr>
        <p:txBody>
          <a:bodyPr>
            <a:normAutofit/>
          </a:bodyPr>
          <a:lstStyle/>
          <a:p>
            <a:pPr algn="ctr"/>
            <a:r>
              <a:rPr lang="en-US" sz="13800" dirty="0" smtClean="0">
                <a:latin typeface="KG Cold Coffee" panose="02000505000000020004" pitchFamily="2" charset="0"/>
              </a:rPr>
              <a:t>taxes</a:t>
            </a:r>
            <a:endParaRPr lang="en-US" sz="23900" dirty="0">
              <a:latin typeface="KG Cold Coffee" panose="02000505000000020004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852672"/>
            <a:ext cx="10515600" cy="333562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>
                <a:latin typeface="KG Cold Coffee" panose="02000505000000020004" pitchFamily="2" charset="0"/>
              </a:rPr>
              <a:t>w</a:t>
            </a:r>
            <a:r>
              <a:rPr lang="en-US" sz="4000" dirty="0" smtClean="0">
                <a:latin typeface="KG Cold Coffee" panose="02000505000000020004" pitchFamily="2" charset="0"/>
              </a:rPr>
              <a:t>hat people pay to the government in exchange for services like schools or road repair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4853" y="4675030"/>
            <a:ext cx="2591516" cy="19436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174" y="4792610"/>
            <a:ext cx="1010412" cy="1826057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5155842" y="5431664"/>
            <a:ext cx="1880316" cy="97181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1851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2767" y="1596980"/>
            <a:ext cx="1618776" cy="24341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026571"/>
          </a:xfrm>
        </p:spPr>
        <p:txBody>
          <a:bodyPr>
            <a:noAutofit/>
          </a:bodyPr>
          <a:lstStyle/>
          <a:p>
            <a:pPr algn="ctr"/>
            <a:r>
              <a:rPr lang="en-US" sz="11500" dirty="0">
                <a:latin typeface="KG Cold Coffee" panose="02000505000000020004" pitchFamily="2" charset="0"/>
              </a:rPr>
              <a:t>s</a:t>
            </a:r>
            <a:r>
              <a:rPr lang="en-US" sz="11500" dirty="0" smtClean="0">
                <a:latin typeface="KG Cold Coffee" panose="02000505000000020004" pitchFamily="2" charset="0"/>
              </a:rPr>
              <a:t>econdary</a:t>
            </a:r>
            <a:br>
              <a:rPr lang="en-US" sz="11500" dirty="0" smtClean="0">
                <a:latin typeface="KG Cold Coffee" panose="02000505000000020004" pitchFamily="2" charset="0"/>
              </a:rPr>
            </a:br>
            <a:r>
              <a:rPr lang="en-US" sz="11500" dirty="0" smtClean="0">
                <a:latin typeface="KG Cold Coffee" panose="02000505000000020004" pitchFamily="2" charset="0"/>
              </a:rPr>
              <a:t>sources</a:t>
            </a:r>
            <a:endParaRPr lang="en-US" sz="11500" dirty="0">
              <a:latin typeface="KG Cold Coffee" panose="02000505000000020004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391696"/>
            <a:ext cx="10515600" cy="271100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400" dirty="0">
                <a:latin typeface="KG Cold Coffee" panose="02000505000000020004" pitchFamily="2" charset="0"/>
              </a:rPr>
              <a:t>r</a:t>
            </a:r>
            <a:r>
              <a:rPr lang="en-US" sz="4400" dirty="0" smtClean="0">
                <a:latin typeface="KG Cold Coffee" panose="02000505000000020004" pitchFamily="2" charset="0"/>
              </a:rPr>
              <a:t>ecords written by someone who was not there at the time</a:t>
            </a:r>
          </a:p>
          <a:p>
            <a:pPr marL="0" indent="0" algn="ctr">
              <a:buNone/>
            </a:pPr>
            <a:r>
              <a:rPr lang="en-US" sz="4400" dirty="0" smtClean="0">
                <a:solidFill>
                  <a:srgbClr val="00B050"/>
                </a:solidFill>
                <a:latin typeface="KG Cold Coffee" panose="02000505000000020004" pitchFamily="2" charset="0"/>
              </a:rPr>
              <a:t>Ex: textbooks  </a:t>
            </a:r>
            <a:endParaRPr lang="en-US" sz="5400" dirty="0">
              <a:solidFill>
                <a:srgbClr val="00B050"/>
              </a:solidFill>
              <a:latin typeface="KG Cold Coffee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56446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987934"/>
          </a:xfrm>
        </p:spPr>
        <p:txBody>
          <a:bodyPr>
            <a:noAutofit/>
          </a:bodyPr>
          <a:lstStyle/>
          <a:p>
            <a:pPr algn="ctr"/>
            <a:r>
              <a:rPr lang="en-US" sz="11500" dirty="0" smtClean="0">
                <a:latin typeface="KG Cold Coffee" panose="02000505000000020004" pitchFamily="2" charset="0"/>
              </a:rPr>
              <a:t>timeline</a:t>
            </a:r>
            <a:endParaRPr lang="en-US" sz="11500" dirty="0">
              <a:latin typeface="KG Cold Coffee" panose="02000505000000020004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9251" y="4027656"/>
            <a:ext cx="4367950" cy="237657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5019" y="3078050"/>
            <a:ext cx="10515600" cy="226668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400" dirty="0">
                <a:latin typeface="KG Cold Coffee" panose="02000505000000020004" pitchFamily="2" charset="0"/>
              </a:rPr>
              <a:t>a</a:t>
            </a:r>
            <a:r>
              <a:rPr lang="en-US" sz="4400" dirty="0" smtClean="0">
                <a:latin typeface="KG Cold Coffee" panose="02000505000000020004" pitchFamily="2" charset="0"/>
              </a:rPr>
              <a:t> diagram that shows the order in which events happened  </a:t>
            </a:r>
            <a:endParaRPr lang="en-US" sz="4000" dirty="0">
              <a:solidFill>
                <a:srgbClr val="00B050"/>
              </a:solidFill>
              <a:latin typeface="KG Cold Coffee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08280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459900"/>
          </a:xfrm>
        </p:spPr>
        <p:txBody>
          <a:bodyPr>
            <a:normAutofit/>
          </a:bodyPr>
          <a:lstStyle/>
          <a:p>
            <a:pPr algn="ctr"/>
            <a:r>
              <a:rPr lang="en-US" sz="12400" dirty="0" smtClean="0">
                <a:latin typeface="KG Cold Coffee" panose="02000505000000020004" pitchFamily="2" charset="0"/>
              </a:rPr>
              <a:t>decade</a:t>
            </a:r>
            <a:endParaRPr lang="en-US" sz="12400" dirty="0">
              <a:latin typeface="KG Cold Coffee" panose="02000505000000020004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593206"/>
            <a:ext cx="10515600" cy="289774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800" dirty="0">
                <a:latin typeface="KG Cold Coffee" panose="02000505000000020004" pitchFamily="2" charset="0"/>
              </a:rPr>
              <a:t>a</a:t>
            </a:r>
            <a:r>
              <a:rPr lang="en-US" sz="4800" dirty="0" smtClean="0">
                <a:latin typeface="KG Cold Coffee" panose="02000505000000020004" pitchFamily="2" charset="0"/>
              </a:rPr>
              <a:t> ten year period of time</a:t>
            </a:r>
          </a:p>
          <a:p>
            <a:pPr marL="0" indent="0" algn="ctr">
              <a:buNone/>
            </a:pPr>
            <a:endParaRPr lang="en-US" sz="2000" dirty="0">
              <a:latin typeface="KG Cold Coffee" panose="02000505000000020004" pitchFamily="2" charset="0"/>
            </a:endParaRPr>
          </a:p>
          <a:p>
            <a:pPr marL="0" indent="0" algn="ctr">
              <a:buNone/>
            </a:pPr>
            <a:r>
              <a:rPr lang="en-US" sz="4000" dirty="0" smtClean="0">
                <a:solidFill>
                  <a:srgbClr val="00B050"/>
                </a:solidFill>
                <a:latin typeface="KG Cold Coffee" panose="02000505000000020004" pitchFamily="2" charset="0"/>
              </a:rPr>
              <a:t>Ex: 2000, 2001, 2002, 2003, 2004, 2005, 2006, 2007, 2008, 2009 = 1 decade</a:t>
            </a:r>
          </a:p>
          <a:p>
            <a:pPr marL="0" indent="0" algn="ctr">
              <a:buNone/>
            </a:pPr>
            <a:endParaRPr lang="en-US" sz="4000" dirty="0">
              <a:solidFill>
                <a:srgbClr val="00B050"/>
              </a:solidFill>
              <a:latin typeface="KG Cold Coffee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3466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421264"/>
          </a:xfrm>
        </p:spPr>
        <p:txBody>
          <a:bodyPr>
            <a:noAutofit/>
          </a:bodyPr>
          <a:lstStyle/>
          <a:p>
            <a:pPr algn="ctr"/>
            <a:r>
              <a:rPr lang="en-US" sz="9600" dirty="0">
                <a:latin typeface="KG Cold Coffee" panose="02000505000000020004" pitchFamily="2" charset="0"/>
              </a:rPr>
              <a:t>c</a:t>
            </a:r>
            <a:r>
              <a:rPr lang="en-US" sz="9600" dirty="0" smtClean="0">
                <a:latin typeface="KG Cold Coffee" panose="02000505000000020004" pitchFamily="2" charset="0"/>
              </a:rPr>
              <a:t>ause-effect</a:t>
            </a:r>
            <a:endParaRPr lang="en-US" sz="9600" dirty="0">
              <a:latin typeface="KG Cold Coffee" panose="02000505000000020004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8048" y="2846229"/>
            <a:ext cx="10515600" cy="401177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200" dirty="0" smtClean="0">
                <a:latin typeface="KG Cold Coffee" panose="02000505000000020004" pitchFamily="2" charset="0"/>
              </a:rPr>
              <a:t>A </a:t>
            </a:r>
            <a:r>
              <a:rPr lang="en-US" sz="3200" dirty="0" smtClean="0">
                <a:solidFill>
                  <a:srgbClr val="00B050"/>
                </a:solidFill>
                <a:latin typeface="KG Cold Coffee" panose="02000505000000020004" pitchFamily="2" charset="0"/>
              </a:rPr>
              <a:t>cause</a:t>
            </a:r>
            <a:r>
              <a:rPr lang="en-US" sz="3200" dirty="0" smtClean="0">
                <a:latin typeface="KG Cold Coffee" panose="02000505000000020004" pitchFamily="2" charset="0"/>
              </a:rPr>
              <a:t> is an action that makes something happen. </a:t>
            </a:r>
            <a:endParaRPr lang="en-US" sz="3200" dirty="0">
              <a:latin typeface="KG Cold Coffee" panose="02000505000000020004" pitchFamily="2" charset="0"/>
            </a:endParaRPr>
          </a:p>
          <a:p>
            <a:pPr marL="0" indent="0" algn="ctr">
              <a:buNone/>
            </a:pPr>
            <a:r>
              <a:rPr lang="en-US" sz="3200" dirty="0" smtClean="0">
                <a:latin typeface="KG Cold Coffee" panose="02000505000000020004" pitchFamily="2" charset="0"/>
              </a:rPr>
              <a:t>An </a:t>
            </a:r>
            <a:r>
              <a:rPr lang="en-US" sz="3200" dirty="0" smtClean="0">
                <a:solidFill>
                  <a:srgbClr val="00B050"/>
                </a:solidFill>
                <a:latin typeface="KG Cold Coffee" panose="02000505000000020004" pitchFamily="2" charset="0"/>
              </a:rPr>
              <a:t>effect</a:t>
            </a:r>
            <a:r>
              <a:rPr lang="en-US" sz="3200" dirty="0" smtClean="0">
                <a:latin typeface="KG Cold Coffee" panose="02000505000000020004" pitchFamily="2" charset="0"/>
              </a:rPr>
              <a:t> is something that results from something else happening. </a:t>
            </a:r>
          </a:p>
          <a:p>
            <a:pPr marL="0" indent="0" algn="ctr">
              <a:buNone/>
            </a:pPr>
            <a:endParaRPr lang="en-US" sz="3200" dirty="0">
              <a:latin typeface="KG Cold Coffee" panose="02000505000000020004" pitchFamily="2" charset="0"/>
            </a:endParaRPr>
          </a:p>
          <a:p>
            <a:pPr marL="0" indent="0" algn="ctr">
              <a:buNone/>
            </a:pPr>
            <a:r>
              <a:rPr lang="en-US" sz="3200" dirty="0" smtClean="0">
                <a:latin typeface="KG Cold Coffee" panose="02000505000000020004" pitchFamily="2" charset="0"/>
              </a:rPr>
              <a:t>Cause         Event               Effect</a:t>
            </a:r>
          </a:p>
          <a:p>
            <a:pPr marL="0" indent="0" algn="ctr">
              <a:buNone/>
            </a:pPr>
            <a:endParaRPr lang="en-US" sz="3200" dirty="0" smtClean="0">
              <a:latin typeface="KG Cold Coffee" panose="02000505000000020004" pitchFamily="2" charset="0"/>
            </a:endParaRPr>
          </a:p>
          <a:p>
            <a:pPr marL="0" indent="0" algn="ctr">
              <a:buNone/>
            </a:pPr>
            <a:endParaRPr lang="en-US" sz="3200" dirty="0">
              <a:solidFill>
                <a:srgbClr val="00B050"/>
              </a:solidFill>
              <a:latin typeface="KG Cold Coffee" panose="02000505000000020004" pitchFamily="2" charset="0"/>
            </a:endParaRPr>
          </a:p>
          <a:p>
            <a:pPr marL="0" indent="0" algn="ctr">
              <a:buNone/>
            </a:pPr>
            <a:endParaRPr lang="en-US" sz="3200" dirty="0" smtClean="0">
              <a:solidFill>
                <a:srgbClr val="00B050"/>
              </a:solidFill>
              <a:latin typeface="KG Cold Coffee" panose="02000505000000020004" pitchFamily="2" charset="0"/>
            </a:endParaRPr>
          </a:p>
          <a:p>
            <a:pPr marL="0" indent="0" algn="ctr">
              <a:buNone/>
            </a:pPr>
            <a:endParaRPr lang="en-US" sz="4400" dirty="0">
              <a:latin typeface="KG Cold Coffee" panose="02000505000000020004" pitchFamily="2" charset="0"/>
            </a:endParaRPr>
          </a:p>
          <a:p>
            <a:pPr marL="0" indent="0" algn="ctr">
              <a:buNone/>
            </a:pPr>
            <a:endParaRPr lang="en-US" sz="4400" dirty="0">
              <a:latin typeface="KG Cold Coffee" panose="02000505000000020004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6722772" y="5396248"/>
            <a:ext cx="1004552" cy="3992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3657599" y="5415566"/>
            <a:ext cx="991673" cy="3799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058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1079" y="656823"/>
            <a:ext cx="10515600" cy="2614411"/>
          </a:xfrm>
        </p:spPr>
        <p:txBody>
          <a:bodyPr>
            <a:noAutofit/>
          </a:bodyPr>
          <a:lstStyle/>
          <a:p>
            <a:pPr algn="ctr"/>
            <a:r>
              <a:rPr lang="en-US" sz="10300" dirty="0" smtClean="0">
                <a:latin typeface="KG Cold Coffee" panose="02000505000000020004" pitchFamily="2" charset="0"/>
              </a:rPr>
              <a:t>American Indians </a:t>
            </a:r>
            <a:endParaRPr lang="en-US" sz="10300" dirty="0">
              <a:latin typeface="KG Cold Coffee" panose="02000505000000020004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6379" y="3709115"/>
            <a:ext cx="10515600" cy="185455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800" dirty="0" smtClean="0">
                <a:latin typeface="KG Cold Coffee" panose="02000505000000020004" pitchFamily="2" charset="0"/>
              </a:rPr>
              <a:t>the first people to live on the  land which became the United States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6908" y="1964028"/>
            <a:ext cx="2376957" cy="1682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204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5731" y="2359886"/>
            <a:ext cx="1547044" cy="11602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498537"/>
          </a:xfrm>
        </p:spPr>
        <p:txBody>
          <a:bodyPr>
            <a:normAutofit/>
          </a:bodyPr>
          <a:lstStyle/>
          <a:p>
            <a:pPr algn="ctr"/>
            <a:r>
              <a:rPr lang="en-US" sz="13800" dirty="0" smtClean="0">
                <a:latin typeface="KG Cold Coffee" panose="02000505000000020004" pitchFamily="2" charset="0"/>
              </a:rPr>
              <a:t>artifacts</a:t>
            </a:r>
            <a:endParaRPr lang="en-US" sz="13800" dirty="0">
              <a:latin typeface="KG Cold Coffee" panose="02000505000000020004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653" y="3567448"/>
            <a:ext cx="10515600" cy="265304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400" dirty="0">
                <a:latin typeface="KG Cold Coffee" panose="02000505000000020004" pitchFamily="2" charset="0"/>
              </a:rPr>
              <a:t>t</a:t>
            </a:r>
            <a:r>
              <a:rPr lang="en-US" sz="4400" dirty="0" smtClean="0">
                <a:latin typeface="KG Cold Coffee" panose="02000505000000020004" pitchFamily="2" charset="0"/>
              </a:rPr>
              <a:t>hings from the past that are left for us to study </a:t>
            </a:r>
          </a:p>
          <a:p>
            <a:pPr marL="0" indent="0" algn="ctr">
              <a:buNone/>
            </a:pPr>
            <a:r>
              <a:rPr lang="en-US" sz="4400" dirty="0" smtClean="0">
                <a:solidFill>
                  <a:srgbClr val="00B050"/>
                </a:solidFill>
                <a:latin typeface="KG Cold Coffee" panose="02000505000000020004" pitchFamily="2" charset="0"/>
              </a:rPr>
              <a:t>Ex: old tools, dishes, buttons</a:t>
            </a:r>
            <a:endParaRPr lang="en-US" sz="5400" dirty="0">
              <a:solidFill>
                <a:srgbClr val="00B050"/>
              </a:solidFill>
              <a:latin typeface="KG Cold Coffee" panose="02000505000000020004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06" y="270568"/>
            <a:ext cx="1118588" cy="184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905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253838"/>
          </a:xfrm>
        </p:spPr>
        <p:txBody>
          <a:bodyPr>
            <a:normAutofit/>
          </a:bodyPr>
          <a:lstStyle/>
          <a:p>
            <a:pPr algn="ctr"/>
            <a:r>
              <a:rPr lang="en-US" sz="13800" dirty="0" smtClean="0">
                <a:latin typeface="KG Cold Coffee" panose="02000505000000020004" pitchFamily="2" charset="0"/>
              </a:rPr>
              <a:t>alliance</a:t>
            </a:r>
            <a:endParaRPr lang="en-US" sz="13800" dirty="0">
              <a:latin typeface="KG Cold Coffee" panose="02000505000000020004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8766" y="3193962"/>
            <a:ext cx="10515600" cy="302653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800" dirty="0">
                <a:latin typeface="KG Cold Coffee" panose="02000505000000020004" pitchFamily="2" charset="0"/>
              </a:rPr>
              <a:t>w</a:t>
            </a:r>
            <a:r>
              <a:rPr lang="en-US" sz="4800" dirty="0" smtClean="0">
                <a:latin typeface="KG Cold Coffee" panose="02000505000000020004" pitchFamily="2" charset="0"/>
              </a:rPr>
              <a:t>hen groups of people come together to help each other when there are problems </a:t>
            </a:r>
            <a:endParaRPr lang="en-US" sz="4800" dirty="0">
              <a:solidFill>
                <a:srgbClr val="00B050"/>
              </a:solidFill>
              <a:latin typeface="KG Cold Coffee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716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2879</TotalTime>
  <Words>329</Words>
  <Application>Microsoft Office PowerPoint</Application>
  <PresentationFormat>Widescreen</PresentationFormat>
  <Paragraphs>56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2peas</vt:lpstr>
      <vt:lpstr>Arial</vt:lpstr>
      <vt:lpstr>Calibri</vt:lpstr>
      <vt:lpstr>Calibri Light</vt:lpstr>
      <vt:lpstr>KG Cold Coffee</vt:lpstr>
      <vt:lpstr>Office Theme</vt:lpstr>
      <vt:lpstr>history</vt:lpstr>
      <vt:lpstr>primary sources</vt:lpstr>
      <vt:lpstr>secondary sources</vt:lpstr>
      <vt:lpstr>timeline</vt:lpstr>
      <vt:lpstr>decade</vt:lpstr>
      <vt:lpstr>cause-effect</vt:lpstr>
      <vt:lpstr>American Indians </vt:lpstr>
      <vt:lpstr>artifacts</vt:lpstr>
      <vt:lpstr>alliance</vt:lpstr>
      <vt:lpstr>archaeologist </vt:lpstr>
      <vt:lpstr>unlimited wants</vt:lpstr>
      <vt:lpstr>specialization</vt:lpstr>
      <vt:lpstr>trade</vt:lpstr>
      <vt:lpstr>interdependence</vt:lpstr>
      <vt:lpstr>export</vt:lpstr>
      <vt:lpstr>import</vt:lpstr>
      <vt:lpstr>wind turbine</vt:lpstr>
      <vt:lpstr>wind farms</vt:lpstr>
      <vt:lpstr>public goods and services</vt:lpstr>
      <vt:lpstr> fees-money people pay to the government in exchange for being able to do a certain activity Ex: paying a fee to use state park    fines-money people pay to the government for breaking a rule or law Ex: a speeding ticket  license-a legal document giving you permission to do something </vt:lpstr>
      <vt:lpstr>taxes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Metal</dc:title>
  <dc:creator>Emily Georgoff</dc:creator>
  <cp:lastModifiedBy>Emily Georgoff</cp:lastModifiedBy>
  <cp:revision>40</cp:revision>
  <dcterms:created xsi:type="dcterms:W3CDTF">2014-07-17T03:57:05Z</dcterms:created>
  <dcterms:modified xsi:type="dcterms:W3CDTF">2014-07-19T15:03:14Z</dcterms:modified>
</cp:coreProperties>
</file>