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88" r:id="rId19"/>
    <p:sldId id="289" r:id="rId20"/>
    <p:sldId id="290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75D42-8D85-43A0-9606-32CC962A0EA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245F8B1-45CC-4E40-A2A7-56CB4946C0C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KG Cold Coffee" panose="02000505000000020004" pitchFamily="2" charset="0"/>
            </a:rPr>
            <a:t>Legislative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6D3417A0-9DA2-4DF2-8869-91CA52948469}" type="parTrans" cxnId="{E2718DE1-505E-4922-83B5-CFA6D182D171}">
      <dgm:prSet/>
      <dgm:spPr/>
      <dgm:t>
        <a:bodyPr/>
        <a:lstStyle/>
        <a:p>
          <a:endParaRPr lang="en-US"/>
        </a:p>
      </dgm:t>
    </dgm:pt>
    <dgm:pt modelId="{194376EF-5066-4F87-85E4-0AB7FEF78545}" type="sibTrans" cxnId="{E2718DE1-505E-4922-83B5-CFA6D182D171}">
      <dgm:prSet/>
      <dgm:spPr/>
      <dgm:t>
        <a:bodyPr/>
        <a:lstStyle/>
        <a:p>
          <a:endParaRPr lang="en-US"/>
        </a:p>
      </dgm:t>
    </dgm:pt>
    <dgm:pt modelId="{0E2BD440-0738-4592-9080-585BF7D1AAF5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makes laws </a:t>
          </a:r>
          <a:endParaRPr lang="en-US" dirty="0">
            <a:latin typeface="KG Cold Coffee" panose="02000505000000020004" pitchFamily="2" charset="0"/>
          </a:endParaRPr>
        </a:p>
      </dgm:t>
    </dgm:pt>
    <dgm:pt modelId="{0E3F3FD3-FA13-487D-87E5-DD98EC771D84}" type="parTrans" cxnId="{CFD60D62-2BB2-4EE5-84E7-7C7FD55D408F}">
      <dgm:prSet/>
      <dgm:spPr/>
      <dgm:t>
        <a:bodyPr/>
        <a:lstStyle/>
        <a:p>
          <a:endParaRPr lang="en-US"/>
        </a:p>
      </dgm:t>
    </dgm:pt>
    <dgm:pt modelId="{99EBB6D2-D4D0-4F2D-A56E-5DCBAA9D9045}" type="sibTrans" cxnId="{CFD60D62-2BB2-4EE5-84E7-7C7FD55D408F}">
      <dgm:prSet/>
      <dgm:spPr/>
      <dgm:t>
        <a:bodyPr/>
        <a:lstStyle/>
        <a:p>
          <a:endParaRPr lang="en-US"/>
        </a:p>
      </dgm:t>
    </dgm:pt>
    <dgm:pt modelId="{CC83C428-0238-4DA6-B932-6DC7422E395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KG Cold Coffee" panose="02000505000000020004" pitchFamily="2" charset="0"/>
            </a:rPr>
            <a:t>Executive</a:t>
          </a:r>
          <a:endParaRPr lang="en-US" dirty="0">
            <a:solidFill>
              <a:schemeClr val="tx1"/>
            </a:solidFill>
            <a:latin typeface="KG Cold Coffee" panose="02000505000000020004" pitchFamily="2" charset="0"/>
          </a:endParaRPr>
        </a:p>
      </dgm:t>
    </dgm:pt>
    <dgm:pt modelId="{DD53E625-9B68-4B8C-B0FC-268C7AD2943E}" type="parTrans" cxnId="{D6AE1248-D3DE-4CFB-A163-159D78A6B619}">
      <dgm:prSet/>
      <dgm:spPr/>
      <dgm:t>
        <a:bodyPr/>
        <a:lstStyle/>
        <a:p>
          <a:endParaRPr lang="en-US"/>
        </a:p>
      </dgm:t>
    </dgm:pt>
    <dgm:pt modelId="{0DF3923F-EBEA-4643-8218-9DB211BCE45B}" type="sibTrans" cxnId="{D6AE1248-D3DE-4CFB-A163-159D78A6B619}">
      <dgm:prSet/>
      <dgm:spPr/>
      <dgm:t>
        <a:bodyPr/>
        <a:lstStyle/>
        <a:p>
          <a:endParaRPr lang="en-US"/>
        </a:p>
      </dgm:t>
    </dgm:pt>
    <dgm:pt modelId="{BC5B6059-95C6-43D4-8669-16FADBFF04F9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enforces laws </a:t>
          </a:r>
          <a:endParaRPr lang="en-US" dirty="0">
            <a:latin typeface="KG Cold Coffee" panose="02000505000000020004" pitchFamily="2" charset="0"/>
          </a:endParaRPr>
        </a:p>
      </dgm:t>
    </dgm:pt>
    <dgm:pt modelId="{05D37D42-6E26-4392-82CC-53D3DC7E978B}" type="parTrans" cxnId="{9F6AC062-5E93-45A9-9258-B45DBE879722}">
      <dgm:prSet/>
      <dgm:spPr/>
      <dgm:t>
        <a:bodyPr/>
        <a:lstStyle/>
        <a:p>
          <a:endParaRPr lang="en-US"/>
        </a:p>
      </dgm:t>
    </dgm:pt>
    <dgm:pt modelId="{61310736-35DC-4F18-BCEF-BD28C727A5B1}" type="sibTrans" cxnId="{9F6AC062-5E93-45A9-9258-B45DBE879722}">
      <dgm:prSet/>
      <dgm:spPr/>
      <dgm:t>
        <a:bodyPr/>
        <a:lstStyle/>
        <a:p>
          <a:endParaRPr lang="en-US"/>
        </a:p>
      </dgm:t>
    </dgm:pt>
    <dgm:pt modelId="{000A0FEE-3580-4F87-9664-A2F9175EB7E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KG Cold Coffee" panose="02000505000000020004" pitchFamily="2" charset="0"/>
            </a:rPr>
            <a:t>Judicial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AEDC0AEE-AB93-4B54-9C19-8BE8A2626CAF}" type="parTrans" cxnId="{53654FE0-B52D-4280-972D-4A65EB827FAE}">
      <dgm:prSet/>
      <dgm:spPr/>
      <dgm:t>
        <a:bodyPr/>
        <a:lstStyle/>
        <a:p>
          <a:endParaRPr lang="en-US"/>
        </a:p>
      </dgm:t>
    </dgm:pt>
    <dgm:pt modelId="{B6048430-C2A7-493E-BD6B-6CE7AB26E542}" type="sibTrans" cxnId="{53654FE0-B52D-4280-972D-4A65EB827FAE}">
      <dgm:prSet/>
      <dgm:spPr/>
      <dgm:t>
        <a:bodyPr/>
        <a:lstStyle/>
        <a:p>
          <a:endParaRPr lang="en-US"/>
        </a:p>
      </dgm:t>
    </dgm:pt>
    <dgm:pt modelId="{27A0ED2E-1379-4F11-8757-34FEE0537A5A}">
      <dgm:prSet phldrT="[Text]"/>
      <dgm:spPr/>
      <dgm:t>
        <a:bodyPr/>
        <a:lstStyle/>
        <a:p>
          <a:r>
            <a:rPr lang="en-US" dirty="0" smtClean="0">
              <a:latin typeface="KG Cold Coffee" panose="02000505000000020004" pitchFamily="2" charset="0"/>
            </a:rPr>
            <a:t>The branch of government that decides what laws mean </a:t>
          </a:r>
          <a:endParaRPr lang="en-US" dirty="0">
            <a:latin typeface="KG Cold Coffee" panose="02000505000000020004" pitchFamily="2" charset="0"/>
          </a:endParaRPr>
        </a:p>
      </dgm:t>
    </dgm:pt>
    <dgm:pt modelId="{55F2A3A4-EC43-4ABD-AA68-38F04427742C}" type="parTrans" cxnId="{123B4DEC-AB8D-497D-98D5-79AC0E7420EF}">
      <dgm:prSet/>
      <dgm:spPr/>
      <dgm:t>
        <a:bodyPr/>
        <a:lstStyle/>
        <a:p>
          <a:endParaRPr lang="en-US"/>
        </a:p>
      </dgm:t>
    </dgm:pt>
    <dgm:pt modelId="{1FB6779B-59DE-4B0B-8858-AD1BF0BD2E98}" type="sibTrans" cxnId="{123B4DEC-AB8D-497D-98D5-79AC0E7420EF}">
      <dgm:prSet/>
      <dgm:spPr/>
      <dgm:t>
        <a:bodyPr/>
        <a:lstStyle/>
        <a:p>
          <a:endParaRPr lang="en-US"/>
        </a:p>
      </dgm:t>
    </dgm:pt>
    <dgm:pt modelId="{FBF8F61D-9F3D-4641-9FE3-9F6E0FC42283}" type="pres">
      <dgm:prSet presAssocID="{84375D42-8D85-43A0-9606-32CC962A0EAC}" presName="Name0" presStyleCnt="0">
        <dgm:presLayoutVars>
          <dgm:dir/>
          <dgm:animLvl val="lvl"/>
          <dgm:resizeHandles val="exact"/>
        </dgm:presLayoutVars>
      </dgm:prSet>
      <dgm:spPr/>
    </dgm:pt>
    <dgm:pt modelId="{BC89F039-B2CC-41E1-8E27-6D8C26590146}" type="pres">
      <dgm:prSet presAssocID="{D245F8B1-45CC-4E40-A2A7-56CB4946C0C2}" presName="linNode" presStyleCnt="0"/>
      <dgm:spPr/>
    </dgm:pt>
    <dgm:pt modelId="{5DB53950-5A9C-49C1-AE3B-D70E687D593F}" type="pres">
      <dgm:prSet presAssocID="{D245F8B1-45CC-4E40-A2A7-56CB4946C0C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427C97D-D2BB-4FD5-BB4C-35AB14A54304}" type="pres">
      <dgm:prSet presAssocID="{D245F8B1-45CC-4E40-A2A7-56CB4946C0C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1B719-52FA-4F25-9915-9C9E8D2D878E}" type="pres">
      <dgm:prSet presAssocID="{194376EF-5066-4F87-85E4-0AB7FEF78545}" presName="sp" presStyleCnt="0"/>
      <dgm:spPr/>
    </dgm:pt>
    <dgm:pt modelId="{E6B2AFD2-6954-4B64-B6C0-5075E55B759F}" type="pres">
      <dgm:prSet presAssocID="{CC83C428-0238-4DA6-B932-6DC7422E395C}" presName="linNode" presStyleCnt="0"/>
      <dgm:spPr/>
    </dgm:pt>
    <dgm:pt modelId="{A3F75070-1CCD-481B-84C5-F579683ADF9C}" type="pres">
      <dgm:prSet presAssocID="{CC83C428-0238-4DA6-B932-6DC7422E395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B5E8A61-2236-42E9-82F2-C0A6F0783934}" type="pres">
      <dgm:prSet presAssocID="{CC83C428-0238-4DA6-B932-6DC7422E39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60D08-0575-41E7-950A-7803181999B8}" type="pres">
      <dgm:prSet presAssocID="{0DF3923F-EBEA-4643-8218-9DB211BCE45B}" presName="sp" presStyleCnt="0"/>
      <dgm:spPr/>
    </dgm:pt>
    <dgm:pt modelId="{75783FFE-2B02-4BEB-84B5-41BB5062A7DD}" type="pres">
      <dgm:prSet presAssocID="{000A0FEE-3580-4F87-9664-A2F9175EB7ED}" presName="linNode" presStyleCnt="0"/>
      <dgm:spPr/>
    </dgm:pt>
    <dgm:pt modelId="{294B759E-2CD6-4F07-A852-D7BCC4B99C63}" type="pres">
      <dgm:prSet presAssocID="{000A0FEE-3580-4F87-9664-A2F9175EB7E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29309-EAC8-4C4E-A090-FAFAFAA19732}" type="pres">
      <dgm:prSet presAssocID="{000A0FEE-3580-4F87-9664-A2F9175EB7E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628D16-38EF-42AE-9B57-52FF7A5C8F73}" type="presOf" srcId="{BC5B6059-95C6-43D4-8669-16FADBFF04F9}" destId="{EB5E8A61-2236-42E9-82F2-C0A6F0783934}" srcOrd="0" destOrd="0" presId="urn:microsoft.com/office/officeart/2005/8/layout/vList5"/>
    <dgm:cxn modelId="{123B4DEC-AB8D-497D-98D5-79AC0E7420EF}" srcId="{000A0FEE-3580-4F87-9664-A2F9175EB7ED}" destId="{27A0ED2E-1379-4F11-8757-34FEE0537A5A}" srcOrd="0" destOrd="0" parTransId="{55F2A3A4-EC43-4ABD-AA68-38F04427742C}" sibTransId="{1FB6779B-59DE-4B0B-8858-AD1BF0BD2E98}"/>
    <dgm:cxn modelId="{CFD60D62-2BB2-4EE5-84E7-7C7FD55D408F}" srcId="{D245F8B1-45CC-4E40-A2A7-56CB4946C0C2}" destId="{0E2BD440-0738-4592-9080-585BF7D1AAF5}" srcOrd="0" destOrd="0" parTransId="{0E3F3FD3-FA13-487D-87E5-DD98EC771D84}" sibTransId="{99EBB6D2-D4D0-4F2D-A56E-5DCBAA9D9045}"/>
    <dgm:cxn modelId="{E2718DE1-505E-4922-83B5-CFA6D182D171}" srcId="{84375D42-8D85-43A0-9606-32CC962A0EAC}" destId="{D245F8B1-45CC-4E40-A2A7-56CB4946C0C2}" srcOrd="0" destOrd="0" parTransId="{6D3417A0-9DA2-4DF2-8869-91CA52948469}" sibTransId="{194376EF-5066-4F87-85E4-0AB7FEF78545}"/>
    <dgm:cxn modelId="{43D5CBB9-6352-491F-8EB6-12CC26FA5FC6}" type="presOf" srcId="{CC83C428-0238-4DA6-B932-6DC7422E395C}" destId="{A3F75070-1CCD-481B-84C5-F579683ADF9C}" srcOrd="0" destOrd="0" presId="urn:microsoft.com/office/officeart/2005/8/layout/vList5"/>
    <dgm:cxn modelId="{D6AE1248-D3DE-4CFB-A163-159D78A6B619}" srcId="{84375D42-8D85-43A0-9606-32CC962A0EAC}" destId="{CC83C428-0238-4DA6-B932-6DC7422E395C}" srcOrd="1" destOrd="0" parTransId="{DD53E625-9B68-4B8C-B0FC-268C7AD2943E}" sibTransId="{0DF3923F-EBEA-4643-8218-9DB211BCE45B}"/>
    <dgm:cxn modelId="{53654FE0-B52D-4280-972D-4A65EB827FAE}" srcId="{84375D42-8D85-43A0-9606-32CC962A0EAC}" destId="{000A0FEE-3580-4F87-9664-A2F9175EB7ED}" srcOrd="2" destOrd="0" parTransId="{AEDC0AEE-AB93-4B54-9C19-8BE8A2626CAF}" sibTransId="{B6048430-C2A7-493E-BD6B-6CE7AB26E542}"/>
    <dgm:cxn modelId="{5CD33846-1AFB-420F-AD8E-ACC28AD3AB5F}" type="presOf" srcId="{0E2BD440-0738-4592-9080-585BF7D1AAF5}" destId="{C427C97D-D2BB-4FD5-BB4C-35AB14A54304}" srcOrd="0" destOrd="0" presId="urn:microsoft.com/office/officeart/2005/8/layout/vList5"/>
    <dgm:cxn modelId="{1F9DFBBE-4F40-4939-A449-E0BA1CF1E903}" type="presOf" srcId="{D245F8B1-45CC-4E40-A2A7-56CB4946C0C2}" destId="{5DB53950-5A9C-49C1-AE3B-D70E687D593F}" srcOrd="0" destOrd="0" presId="urn:microsoft.com/office/officeart/2005/8/layout/vList5"/>
    <dgm:cxn modelId="{5C13A113-9CB4-424A-BDA3-655BC28D33DE}" type="presOf" srcId="{84375D42-8D85-43A0-9606-32CC962A0EAC}" destId="{FBF8F61D-9F3D-4641-9FE3-9F6E0FC42283}" srcOrd="0" destOrd="0" presId="urn:microsoft.com/office/officeart/2005/8/layout/vList5"/>
    <dgm:cxn modelId="{9F6AC062-5E93-45A9-9258-B45DBE879722}" srcId="{CC83C428-0238-4DA6-B932-6DC7422E395C}" destId="{BC5B6059-95C6-43D4-8669-16FADBFF04F9}" srcOrd="0" destOrd="0" parTransId="{05D37D42-6E26-4392-82CC-53D3DC7E978B}" sibTransId="{61310736-35DC-4F18-BCEF-BD28C727A5B1}"/>
    <dgm:cxn modelId="{8157133E-BD06-4B1D-99C5-5D0038DC128C}" type="presOf" srcId="{27A0ED2E-1379-4F11-8757-34FEE0537A5A}" destId="{2A229309-EAC8-4C4E-A090-FAFAFAA19732}" srcOrd="0" destOrd="0" presId="urn:microsoft.com/office/officeart/2005/8/layout/vList5"/>
    <dgm:cxn modelId="{33102190-3052-45A2-B9B0-3B637C565F99}" type="presOf" srcId="{000A0FEE-3580-4F87-9664-A2F9175EB7ED}" destId="{294B759E-2CD6-4F07-A852-D7BCC4B99C63}" srcOrd="0" destOrd="0" presId="urn:microsoft.com/office/officeart/2005/8/layout/vList5"/>
    <dgm:cxn modelId="{8FA49D1F-CF8A-4B68-A0BC-85580E4161D2}" type="presParOf" srcId="{FBF8F61D-9F3D-4641-9FE3-9F6E0FC42283}" destId="{BC89F039-B2CC-41E1-8E27-6D8C26590146}" srcOrd="0" destOrd="0" presId="urn:microsoft.com/office/officeart/2005/8/layout/vList5"/>
    <dgm:cxn modelId="{AA4BCA65-7906-4747-BFAA-FB421571C67F}" type="presParOf" srcId="{BC89F039-B2CC-41E1-8E27-6D8C26590146}" destId="{5DB53950-5A9C-49C1-AE3B-D70E687D593F}" srcOrd="0" destOrd="0" presId="urn:microsoft.com/office/officeart/2005/8/layout/vList5"/>
    <dgm:cxn modelId="{45B0AA83-AE32-41A5-A74E-EDF42236B27C}" type="presParOf" srcId="{BC89F039-B2CC-41E1-8E27-6D8C26590146}" destId="{C427C97D-D2BB-4FD5-BB4C-35AB14A54304}" srcOrd="1" destOrd="0" presId="urn:microsoft.com/office/officeart/2005/8/layout/vList5"/>
    <dgm:cxn modelId="{74B37CE5-190A-4106-AB5B-D2A4D43A3907}" type="presParOf" srcId="{FBF8F61D-9F3D-4641-9FE3-9F6E0FC42283}" destId="{3201B719-52FA-4F25-9915-9C9E8D2D878E}" srcOrd="1" destOrd="0" presId="urn:microsoft.com/office/officeart/2005/8/layout/vList5"/>
    <dgm:cxn modelId="{FB8791A1-FC5A-4A02-A364-CFFD36331D1C}" type="presParOf" srcId="{FBF8F61D-9F3D-4641-9FE3-9F6E0FC42283}" destId="{E6B2AFD2-6954-4B64-B6C0-5075E55B759F}" srcOrd="2" destOrd="0" presId="urn:microsoft.com/office/officeart/2005/8/layout/vList5"/>
    <dgm:cxn modelId="{C5FA7A59-AAB1-4C83-B849-0FA6DD02C32D}" type="presParOf" srcId="{E6B2AFD2-6954-4B64-B6C0-5075E55B759F}" destId="{A3F75070-1CCD-481B-84C5-F579683ADF9C}" srcOrd="0" destOrd="0" presId="urn:microsoft.com/office/officeart/2005/8/layout/vList5"/>
    <dgm:cxn modelId="{2788A8C9-27FB-4DA0-BF7F-D1968D1BCDF7}" type="presParOf" srcId="{E6B2AFD2-6954-4B64-B6C0-5075E55B759F}" destId="{EB5E8A61-2236-42E9-82F2-C0A6F0783934}" srcOrd="1" destOrd="0" presId="urn:microsoft.com/office/officeart/2005/8/layout/vList5"/>
    <dgm:cxn modelId="{01ACB370-17AB-4835-9DCC-2EC20BB059AE}" type="presParOf" srcId="{FBF8F61D-9F3D-4641-9FE3-9F6E0FC42283}" destId="{CAF60D08-0575-41E7-950A-7803181999B8}" srcOrd="3" destOrd="0" presId="urn:microsoft.com/office/officeart/2005/8/layout/vList5"/>
    <dgm:cxn modelId="{14663EE2-F7C3-4E38-84E4-267616D8DA54}" type="presParOf" srcId="{FBF8F61D-9F3D-4641-9FE3-9F6E0FC42283}" destId="{75783FFE-2B02-4BEB-84B5-41BB5062A7DD}" srcOrd="4" destOrd="0" presId="urn:microsoft.com/office/officeart/2005/8/layout/vList5"/>
    <dgm:cxn modelId="{F2B36334-CD6F-481F-916F-259D62823ED3}" type="presParOf" srcId="{75783FFE-2B02-4BEB-84B5-41BB5062A7DD}" destId="{294B759E-2CD6-4F07-A852-D7BCC4B99C63}" srcOrd="0" destOrd="0" presId="urn:microsoft.com/office/officeart/2005/8/layout/vList5"/>
    <dgm:cxn modelId="{F438D459-074B-4C00-B7B2-C31DA80BB045}" type="presParOf" srcId="{75783FFE-2B02-4BEB-84B5-41BB5062A7DD}" destId="{2A229309-EAC8-4C4E-A090-FAFAFAA197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7C97D-D2BB-4FD5-BB4C-35AB14A54304}">
      <dsp:nvSpPr>
        <dsp:cNvPr id="0" name=""/>
        <dsp:cNvSpPr/>
      </dsp:nvSpPr>
      <dsp:spPr>
        <a:xfrm rot="5400000">
          <a:off x="4828539" y="-1725189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makes laws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245467"/>
        <a:ext cx="5133724" cy="1260608"/>
      </dsp:txXfrm>
    </dsp:sp>
    <dsp:sp modelId="{5DB53950-5A9C-49C1-AE3B-D70E687D593F}">
      <dsp:nvSpPr>
        <dsp:cNvPr id="0" name=""/>
        <dsp:cNvSpPr/>
      </dsp:nvSpPr>
      <dsp:spPr>
        <a:xfrm>
          <a:off x="0" y="2645"/>
          <a:ext cx="2926080" cy="1746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Legislative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5245" y="87890"/>
        <a:ext cx="2755590" cy="1575760"/>
      </dsp:txXfrm>
    </dsp:sp>
    <dsp:sp modelId="{EB5E8A61-2236-42E9-82F2-C0A6F0783934}">
      <dsp:nvSpPr>
        <dsp:cNvPr id="0" name=""/>
        <dsp:cNvSpPr/>
      </dsp:nvSpPr>
      <dsp:spPr>
        <a:xfrm rot="5400000">
          <a:off x="4828539" y="108373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enforces laws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2079029"/>
        <a:ext cx="5133724" cy="1260608"/>
      </dsp:txXfrm>
    </dsp:sp>
    <dsp:sp modelId="{A3F75070-1CCD-481B-84C5-F579683ADF9C}">
      <dsp:nvSpPr>
        <dsp:cNvPr id="0" name=""/>
        <dsp:cNvSpPr/>
      </dsp:nvSpPr>
      <dsp:spPr>
        <a:xfrm>
          <a:off x="0" y="1836208"/>
          <a:ext cx="2926080" cy="174625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Executive</a:t>
          </a:r>
          <a:endParaRPr lang="en-US" sz="3400" kern="1200" dirty="0">
            <a:solidFill>
              <a:schemeClr val="tx1"/>
            </a:solidFill>
            <a:latin typeface="KG Cold Coffee" panose="02000505000000020004" pitchFamily="2" charset="0"/>
          </a:endParaRPr>
        </a:p>
      </dsp:txBody>
      <dsp:txXfrm>
        <a:off x="85245" y="1921453"/>
        <a:ext cx="2755590" cy="1575760"/>
      </dsp:txXfrm>
    </dsp:sp>
    <dsp:sp modelId="{2A229309-EAC8-4C4E-A090-FAFAFAA19732}">
      <dsp:nvSpPr>
        <dsp:cNvPr id="0" name=""/>
        <dsp:cNvSpPr/>
      </dsp:nvSpPr>
      <dsp:spPr>
        <a:xfrm rot="5400000">
          <a:off x="4828539" y="1941936"/>
          <a:ext cx="1397000" cy="5201920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KG Cold Coffee" panose="02000505000000020004" pitchFamily="2" charset="0"/>
            </a:rPr>
            <a:t>The branch of government that decides what laws mean </a:t>
          </a:r>
          <a:endParaRPr lang="en-US" sz="2200" kern="1200" dirty="0">
            <a:latin typeface="KG Cold Coffee" panose="02000505000000020004" pitchFamily="2" charset="0"/>
          </a:endParaRPr>
        </a:p>
      </dsp:txBody>
      <dsp:txXfrm rot="-5400000">
        <a:off x="2926079" y="3912592"/>
        <a:ext cx="5133724" cy="1260608"/>
      </dsp:txXfrm>
    </dsp:sp>
    <dsp:sp modelId="{294B759E-2CD6-4F07-A852-D7BCC4B99C63}">
      <dsp:nvSpPr>
        <dsp:cNvPr id="0" name=""/>
        <dsp:cNvSpPr/>
      </dsp:nvSpPr>
      <dsp:spPr>
        <a:xfrm>
          <a:off x="0" y="3669771"/>
          <a:ext cx="2926080" cy="174625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KG Cold Coffee" panose="02000505000000020004" pitchFamily="2" charset="0"/>
            </a:rPr>
            <a:t>Judicial</a:t>
          </a:r>
          <a:r>
            <a:rPr lang="en-US" sz="3400" kern="1200" dirty="0" smtClean="0">
              <a:solidFill>
                <a:schemeClr val="tx1"/>
              </a:solidFill>
            </a:rPr>
            <a:t> 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85245" y="3755016"/>
        <a:ext cx="2755590" cy="157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AC4B-874C-40DB-B2E9-B7545DDF98F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88DD-281F-49BF-91B7-FD3DDE07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891-CA5E-48F0-B851-6FF73B365E3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8504" y="906038"/>
            <a:ext cx="10515600" cy="179852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issue</a:t>
            </a:r>
            <a:endParaRPr lang="en-US" sz="11500" dirty="0">
              <a:latin typeface="KG Cold Coffee" panose="02000505000000020004" pitchFamily="2" charset="0"/>
              <a:ea typeface="2peas" panose="020006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9715" y="3309870"/>
            <a:ext cx="10515600" cy="29363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s</a:t>
            </a:r>
            <a:r>
              <a:rPr lang="en-US" sz="4800" dirty="0" smtClean="0">
                <a:latin typeface="KG Cold Coffee" panose="02000505000000020004" pitchFamily="2" charset="0"/>
              </a:rPr>
              <a:t>omething that people disagree about</a:t>
            </a:r>
            <a:endParaRPr lang="en-US" sz="6000" dirty="0">
              <a:latin typeface="KG Cold Coffee" panose="02000505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545" y="4436785"/>
            <a:ext cx="2071770" cy="16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2322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freedom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00" y="4005330"/>
            <a:ext cx="1931831" cy="18738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439" y="3799266"/>
            <a:ext cx="1856011" cy="25306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00" y="3132163"/>
            <a:ext cx="10515600" cy="3429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right to make choices and have your own ideas 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635582"/>
            <a:ext cx="10515600" cy="3022019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n</a:t>
            </a:r>
            <a:r>
              <a:rPr lang="en-US" sz="11500" dirty="0" smtClean="0">
                <a:latin typeface="KG Cold Coffee" panose="02000505000000020004" pitchFamily="2" charset="0"/>
              </a:rPr>
              <a:t>atural resources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989" y="3472389"/>
            <a:ext cx="10515600" cy="21428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6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65308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capital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1384"/>
            <a:ext cx="10515600" cy="31810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th</a:t>
            </a:r>
            <a:r>
              <a:rPr lang="en-US" sz="5400" dirty="0" smtClean="0">
                <a:latin typeface="KG Cold Coffee" panose="02000505000000020004" pitchFamily="2" charset="0"/>
              </a:rPr>
              <a:t>e city where the government is located </a:t>
            </a:r>
          </a:p>
          <a:p>
            <a:pPr marL="0" indent="0" algn="ctr">
              <a:buNone/>
            </a:pPr>
            <a:endParaRPr lang="en-US" sz="5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Lansing is Michigan’s capital. </a:t>
            </a:r>
            <a:endParaRPr lang="en-US" sz="4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2" y="927279"/>
            <a:ext cx="1596176" cy="212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44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597" y="468157"/>
            <a:ext cx="10515600" cy="2403832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governor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523" y="3013656"/>
            <a:ext cx="10516674" cy="282047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21600" dirty="0" smtClean="0">
                <a:latin typeface="KG Cold Coffee" panose="02000505000000020004" pitchFamily="2" charset="0"/>
              </a:rPr>
              <a:t>the</a:t>
            </a:r>
            <a:r>
              <a:rPr lang="en-US" sz="21600" dirty="0" smtClean="0">
                <a:latin typeface="KG Cold Coffee" panose="02000505000000020004" pitchFamily="2" charset="0"/>
              </a:rPr>
              <a:t> leader of the state</a:t>
            </a:r>
          </a:p>
          <a:p>
            <a:pPr marL="0" indent="0" algn="ctr">
              <a:buNone/>
            </a:pPr>
            <a:endParaRPr lang="en-US" sz="160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1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Michigan’s governor lives and works in Lansing, the capital. </a:t>
            </a:r>
          </a:p>
          <a:p>
            <a:pPr marL="0" indent="0" algn="ctr">
              <a:buNone/>
            </a:pPr>
            <a:endParaRPr lang="en-US" sz="5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54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 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6" y="5204323"/>
            <a:ext cx="2325711" cy="154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4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court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9870"/>
            <a:ext cx="10515600" cy="301365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place where a trial is held – the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 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Supreme Court</a:t>
            </a:r>
            <a:r>
              <a:rPr lang="en-US" sz="6000" dirty="0" smtClean="0">
                <a:latin typeface="KG Cold Coffee" panose="02000505000000020004" pitchFamily="2" charset="0"/>
              </a:rPr>
              <a:t> is the highest court in Michigan. </a:t>
            </a:r>
            <a:endParaRPr lang="en-US" sz="60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420" y="1419160"/>
            <a:ext cx="1722730" cy="836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5" y="1419160"/>
            <a:ext cx="1809598" cy="129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93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7511440"/>
              </p:ext>
            </p:extLst>
          </p:nvPr>
        </p:nvGraphicFramePr>
        <p:xfrm>
          <a:off x="1967605" y="13378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8139" y="126736"/>
            <a:ext cx="8958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Cold Coffee" panose="02000505000000020004" pitchFamily="2" charset="0"/>
              </a:rPr>
              <a:t>The Three Branches of Government </a:t>
            </a:r>
            <a:endParaRPr lang="en-US" sz="4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09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11" y="712854"/>
            <a:ext cx="10515600" cy="2410273"/>
          </a:xfrm>
        </p:spPr>
        <p:txBody>
          <a:bodyPr>
            <a:noAutofit/>
          </a:bodyPr>
          <a:lstStyle/>
          <a:p>
            <a:pPr algn="ctr"/>
            <a:r>
              <a:rPr lang="en-US" sz="10300" dirty="0" smtClean="0">
                <a:latin typeface="KG Cold Coffee" panose="02000505000000020004" pitchFamily="2" charset="0"/>
              </a:rPr>
              <a:t>legislature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3541689"/>
            <a:ext cx="10696977" cy="3065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name of Michigan’s legislative branch </a:t>
            </a:r>
            <a:endParaRPr lang="en-US" sz="48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The Michigan legislature is made up of the House of Representatives and Senate. </a:t>
            </a:r>
            <a:endParaRPr lang="en-US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8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judge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person who is in charge of the court 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653" y="1396114"/>
            <a:ext cx="1819656" cy="17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5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trial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w</a:t>
            </a:r>
            <a:r>
              <a:rPr lang="en-US" sz="5400" dirty="0" smtClean="0">
                <a:latin typeface="KG Cold Coffee" panose="02000505000000020004" pitchFamily="2" charset="0"/>
              </a:rPr>
              <a:t>hen a crime or conflict is handled in a court </a:t>
            </a:r>
          </a:p>
          <a:p>
            <a:pPr marL="0" indent="0" algn="ctr">
              <a:buNone/>
            </a:pPr>
            <a:endParaRPr lang="en-US" sz="54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A person went to trial for stealing a car. </a:t>
            </a:r>
            <a:endParaRPr lang="en-US" sz="5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272" y="365125"/>
            <a:ext cx="2018617" cy="25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06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jury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6992"/>
            <a:ext cx="10515600" cy="28913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 group of citizens who listen to the evidence at a trial and decide if the law has been broken</a:t>
            </a:r>
            <a:endParaRPr lang="en-US" sz="54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95" y="1090408"/>
            <a:ext cx="2823236" cy="19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9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73" y="826749"/>
            <a:ext cx="10515600" cy="2264179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KG Cold Coffee" panose="02000505000000020004" pitchFamily="2" charset="0"/>
              </a:rPr>
              <a:t>p</a:t>
            </a:r>
            <a:r>
              <a:rPr lang="en-US" sz="9600" dirty="0" smtClean="0">
                <a:latin typeface="KG Cold Coffee" panose="02000505000000020004" pitchFamily="2" charset="0"/>
              </a:rPr>
              <a:t>ublic issue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27" y="3438660"/>
            <a:ext cx="10515600" cy="2434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issue that affects many, many people</a:t>
            </a:r>
            <a:endParaRPr lang="en-US" sz="6000" dirty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" y="719342"/>
            <a:ext cx="1678523" cy="16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f</a:t>
            </a:r>
            <a:r>
              <a:rPr lang="en-US" sz="10300" dirty="0" smtClean="0">
                <a:latin typeface="KG Cold Coffee" panose="02000505000000020004" pitchFamily="2" charset="0"/>
              </a:rPr>
              <a:t>reedom of speech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right to say what you want and to talk about your beliefs, ideas, and feelings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47" y="1944465"/>
            <a:ext cx="1635863" cy="16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18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f</a:t>
            </a:r>
            <a:r>
              <a:rPr lang="en-US" sz="10300" dirty="0" smtClean="0">
                <a:latin typeface="KG Cold Coffee" panose="02000505000000020004" pitchFamily="2" charset="0"/>
              </a:rPr>
              <a:t>reedom of religion</a:t>
            </a:r>
            <a:endParaRPr lang="en-US" sz="17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right to have any religious beliefs you want or no religious beliefs at all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23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c</a:t>
            </a:r>
            <a:r>
              <a:rPr lang="en-US" sz="8800" dirty="0" smtClean="0">
                <a:latin typeface="KG Cold Coffee" panose="02000505000000020004" pitchFamily="2" charset="0"/>
              </a:rPr>
              <a:t>ivic responsibilities</a:t>
            </a:r>
            <a:endParaRPr lang="en-US" sz="13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hings citizens are supposed to do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voting and obeying laws </a:t>
            </a:r>
            <a:endParaRPr lang="en-US" sz="4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97" y="3067097"/>
            <a:ext cx="1720901" cy="1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33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voting</a:t>
            </a:r>
            <a:endParaRPr lang="en-US" sz="13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8"/>
            <a:ext cx="10515600" cy="2891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way leaders are chosen in our country</a:t>
            </a:r>
            <a:endParaRPr lang="en-US" sz="44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8245"/>
            <a:ext cx="2128548" cy="2116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899" y="998245"/>
            <a:ext cx="1807769" cy="157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725" y="4751580"/>
            <a:ext cx="1827886" cy="182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6571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p</a:t>
            </a:r>
            <a:r>
              <a:rPr lang="en-US" sz="11500" dirty="0" smtClean="0">
                <a:latin typeface="KG Cold Coffee" panose="02000505000000020004" pitchFamily="2" charset="0"/>
              </a:rPr>
              <a:t>oint of view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91696"/>
            <a:ext cx="10515600" cy="2711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way a person looks at or thinks about an issue</a:t>
            </a:r>
            <a:endParaRPr lang="en-US" sz="5400" dirty="0"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913" y="2132150"/>
            <a:ext cx="2415862" cy="20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934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KG Cold Coffee" panose="02000505000000020004" pitchFamily="2" charset="0"/>
              </a:rPr>
              <a:t>c</a:t>
            </a:r>
            <a:r>
              <a:rPr lang="en-US" sz="9600" dirty="0" smtClean="0">
                <a:latin typeface="KG Cold Coffee" panose="02000505000000020004" pitchFamily="2" charset="0"/>
              </a:rPr>
              <a:t>ore democratic values 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4353059"/>
            <a:ext cx="10515600" cy="2266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t</a:t>
            </a:r>
            <a:r>
              <a:rPr lang="en-US" sz="4400" dirty="0" smtClean="0">
                <a:latin typeface="KG Cold Coffee" panose="02000505000000020004" pitchFamily="2" charset="0"/>
              </a:rPr>
              <a:t>hings people believe in (</a:t>
            </a: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fairness, freedom</a:t>
            </a:r>
            <a:r>
              <a:rPr lang="en-US" sz="4400" dirty="0" smtClean="0">
                <a:latin typeface="KG Cold Coffee" panose="02000505000000020004" pitchFamily="2" charset="0"/>
              </a:rPr>
              <a:t>)</a:t>
            </a: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 </a:t>
            </a:r>
            <a:r>
              <a:rPr lang="en-US" sz="4400" dirty="0" smtClean="0">
                <a:latin typeface="KG Cold Coffee" panose="02000505000000020004" pitchFamily="2" charset="0"/>
              </a:rPr>
              <a:t>that bring them together as Americans </a:t>
            </a:r>
            <a:endParaRPr lang="en-US" sz="4400" dirty="0"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27" y="2073498"/>
            <a:ext cx="1419715" cy="17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9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400" dirty="0">
                <a:latin typeface="KG Cold Coffee" panose="02000505000000020004" pitchFamily="2" charset="0"/>
              </a:rPr>
              <a:t>s</a:t>
            </a:r>
            <a:r>
              <a:rPr lang="en-US" sz="12400" dirty="0" smtClean="0">
                <a:latin typeface="KG Cold Coffee" panose="02000505000000020004" pitchFamily="2" charset="0"/>
              </a:rPr>
              <a:t>tate government</a:t>
            </a:r>
            <a:endParaRPr lang="en-US" sz="12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93206"/>
            <a:ext cx="10515600" cy="28977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A government of one of the 50 states </a:t>
            </a:r>
            <a:endParaRPr lang="en-US" sz="4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The state government of Michigan is in Lansing. </a:t>
            </a:r>
            <a:endParaRPr lang="en-US" sz="40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61" y="4346619"/>
            <a:ext cx="1430672" cy="21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171943"/>
            <a:ext cx="10515600" cy="3421264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KG Cold Coffee" panose="02000505000000020004" pitchFamily="2" charset="0"/>
              </a:rPr>
              <a:t>t</a:t>
            </a:r>
            <a:r>
              <a:rPr lang="en-US" sz="9600" dirty="0" smtClean="0">
                <a:latin typeface="KG Cold Coffee" panose="02000505000000020004" pitchFamily="2" charset="0"/>
              </a:rPr>
              <a:t>he common good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3425781"/>
            <a:ext cx="10515600" cy="27303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p</a:t>
            </a:r>
            <a:r>
              <a:rPr lang="en-US" sz="4800" dirty="0" smtClean="0">
                <a:latin typeface="KG Cold Coffee" panose="02000505000000020004" pitchFamily="2" charset="0"/>
              </a:rPr>
              <a:t>eople working together for the benefit of everybody </a:t>
            </a:r>
            <a:endParaRPr lang="en-US" sz="48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656823"/>
            <a:ext cx="10515600" cy="2614411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t</a:t>
            </a:r>
            <a:r>
              <a:rPr lang="en-US" sz="8800" dirty="0" smtClean="0">
                <a:latin typeface="KG Cold Coffee" panose="02000505000000020004" pitchFamily="2" charset="0"/>
              </a:rPr>
              <a:t>o take a position</a:t>
            </a:r>
            <a:endParaRPr lang="en-US" sz="8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79" y="3709115"/>
            <a:ext cx="10515600" cy="274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o give your opinion on a public issue and to give a reason for your opinion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385" y="1647814"/>
            <a:ext cx="1777594" cy="145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justice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3567448"/>
            <a:ext cx="10515600" cy="2653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nother word for fairness </a:t>
            </a:r>
            <a:endParaRPr lang="en-US" sz="54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KG Cold Coffee" panose="02000505000000020004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905" y="4465346"/>
            <a:ext cx="2796773" cy="130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987" y="468156"/>
            <a:ext cx="10515600" cy="330535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</a:rPr>
              <a:t>individual rights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2" y="3773510"/>
            <a:ext cx="10515600" cy="20219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hings a person is entitled to have or to do </a:t>
            </a:r>
            <a:endParaRPr lang="en-US" sz="5400" dirty="0">
              <a:latin typeface="KG Cold Coffee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900" y="1971228"/>
            <a:ext cx="1590142" cy="180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4661</TotalTime>
  <Words>355</Words>
  <Application>Microsoft Office PowerPoint</Application>
  <PresentationFormat>Widescreen</PresentationFormat>
  <Paragraphs>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2peas</vt:lpstr>
      <vt:lpstr>Arial</vt:lpstr>
      <vt:lpstr>Calibri</vt:lpstr>
      <vt:lpstr>Calibri Light</vt:lpstr>
      <vt:lpstr>KG Cold Coffee</vt:lpstr>
      <vt:lpstr>Office Theme</vt:lpstr>
      <vt:lpstr>issue</vt:lpstr>
      <vt:lpstr>public issue</vt:lpstr>
      <vt:lpstr>point of view</vt:lpstr>
      <vt:lpstr>core democratic values </vt:lpstr>
      <vt:lpstr>state government</vt:lpstr>
      <vt:lpstr>the common good</vt:lpstr>
      <vt:lpstr>to take a position</vt:lpstr>
      <vt:lpstr>justice</vt:lpstr>
      <vt:lpstr>individual rights </vt:lpstr>
      <vt:lpstr>freedom</vt:lpstr>
      <vt:lpstr>natural resources</vt:lpstr>
      <vt:lpstr>capital</vt:lpstr>
      <vt:lpstr>governor</vt:lpstr>
      <vt:lpstr>court</vt:lpstr>
      <vt:lpstr>PowerPoint Presentation</vt:lpstr>
      <vt:lpstr>legislature</vt:lpstr>
      <vt:lpstr>judge</vt:lpstr>
      <vt:lpstr>trial</vt:lpstr>
      <vt:lpstr>jury</vt:lpstr>
      <vt:lpstr>freedom of speech</vt:lpstr>
      <vt:lpstr>freedom of religion</vt:lpstr>
      <vt:lpstr>civic responsibilities</vt:lpstr>
      <vt:lpstr>voting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</dc:title>
  <dc:creator>Emily Georgoff</dc:creator>
  <cp:lastModifiedBy>Emily Georgoff</cp:lastModifiedBy>
  <cp:revision>52</cp:revision>
  <dcterms:created xsi:type="dcterms:W3CDTF">2014-07-17T03:57:05Z</dcterms:created>
  <dcterms:modified xsi:type="dcterms:W3CDTF">2014-07-23T19:43:32Z</dcterms:modified>
</cp:coreProperties>
</file>