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5A7E-D749-4273-B87E-D3D63F38EA52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C57D-9F8C-4EB6-86CE-E0067F24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1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5A7E-D749-4273-B87E-D3D63F38EA52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C57D-9F8C-4EB6-86CE-E0067F24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66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5A7E-D749-4273-B87E-D3D63F38EA52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C57D-9F8C-4EB6-86CE-E0067F24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2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5A7E-D749-4273-B87E-D3D63F38EA52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C57D-9F8C-4EB6-86CE-E0067F24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9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5A7E-D749-4273-B87E-D3D63F38EA52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C57D-9F8C-4EB6-86CE-E0067F24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10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5A7E-D749-4273-B87E-D3D63F38EA52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C57D-9F8C-4EB6-86CE-E0067F24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7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5A7E-D749-4273-B87E-D3D63F38EA52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C57D-9F8C-4EB6-86CE-E0067F24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9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5A7E-D749-4273-B87E-D3D63F38EA52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C57D-9F8C-4EB6-86CE-E0067F24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3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5A7E-D749-4273-B87E-D3D63F38EA52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C57D-9F8C-4EB6-86CE-E0067F24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9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5A7E-D749-4273-B87E-D3D63F38EA52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C57D-9F8C-4EB6-86CE-E0067F24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82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5A7E-D749-4273-B87E-D3D63F38EA52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C57D-9F8C-4EB6-86CE-E0067F24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0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95A7E-D749-4273-B87E-D3D63F38EA52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DC57D-9F8C-4EB6-86CE-E0067F24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63639" y="489397"/>
            <a:ext cx="5370491" cy="5756857"/>
            <a:chOff x="463639" y="489397"/>
            <a:chExt cx="5370491" cy="5756857"/>
          </a:xfrm>
        </p:grpSpPr>
        <p:sp>
          <p:nvSpPr>
            <p:cNvPr id="4" name="Rectangle 3"/>
            <p:cNvSpPr/>
            <p:nvPr/>
          </p:nvSpPr>
          <p:spPr>
            <a:xfrm>
              <a:off x="463639" y="489397"/>
              <a:ext cx="5370491" cy="575685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75386" y="618187"/>
              <a:ext cx="41469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PassingNotes" panose="02000603000000000000" pitchFamily="2" charset="0"/>
                  <a:ea typeface="PassingNotes" panose="02000603000000000000" pitchFamily="2" charset="0"/>
                </a:rPr>
                <a:t>Unit 1:  Personal Narrative</a:t>
              </a:r>
              <a:endParaRPr lang="en-US" sz="2800" dirty="0">
                <a:latin typeface="PassingNotes" panose="02000603000000000000" pitchFamily="2" charset="0"/>
                <a:ea typeface="PassingNotes" panose="02000603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75386" y="2374647"/>
              <a:ext cx="414699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dirty="0" smtClean="0">
                  <a:latin typeface="PassingNotes" panose="02000603000000000000" pitchFamily="2" charset="0"/>
                  <a:ea typeface="PassingNotes" panose="02000603000000000000" pitchFamily="2" charset="0"/>
                </a:rPr>
                <a:t>A personal narrative is a __________ about something that happened to _______  and how you  _______  about it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85234" y="5471374"/>
              <a:ext cx="4146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dirty="0" smtClean="0">
                  <a:latin typeface="PassingNotes" panose="02000603000000000000" pitchFamily="2" charset="0"/>
                  <a:ea typeface="PassingNotes" panose="02000603000000000000" pitchFamily="2" charset="0"/>
                </a:rPr>
                <a:t>Purpose:  to _________ the reader and _______  about an event </a:t>
              </a:r>
              <a:endParaRPr lang="en-US" dirty="0">
                <a:latin typeface="PassingNotes" panose="02000603000000000000" pitchFamily="2" charset="0"/>
                <a:ea typeface="PassingNotes" panose="02000603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0653" y="1210297"/>
              <a:ext cx="826084" cy="109545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6758" y="1176128"/>
              <a:ext cx="988349" cy="1163795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6244106" y="489396"/>
            <a:ext cx="5370491" cy="5756857"/>
            <a:chOff x="463639" y="489397"/>
            <a:chExt cx="5370491" cy="5756857"/>
          </a:xfrm>
        </p:grpSpPr>
        <p:sp>
          <p:nvSpPr>
            <p:cNvPr id="12" name="Rectangle 11"/>
            <p:cNvSpPr/>
            <p:nvPr/>
          </p:nvSpPr>
          <p:spPr>
            <a:xfrm>
              <a:off x="463639" y="489397"/>
              <a:ext cx="5370491" cy="575685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75386" y="618187"/>
              <a:ext cx="41469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PassingNotes" panose="02000603000000000000" pitchFamily="2" charset="0"/>
                  <a:ea typeface="PassingNotes" panose="02000603000000000000" pitchFamily="2" charset="0"/>
                </a:rPr>
                <a:t>Unit 1:  Personal Narrative</a:t>
              </a:r>
              <a:endParaRPr lang="en-US" sz="2800" dirty="0">
                <a:latin typeface="PassingNotes" panose="02000603000000000000" pitchFamily="2" charset="0"/>
                <a:ea typeface="PassingNotes" panose="02000603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5386" y="2374647"/>
              <a:ext cx="414699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dirty="0" smtClean="0">
                  <a:latin typeface="PassingNotes" panose="02000603000000000000" pitchFamily="2" charset="0"/>
                  <a:ea typeface="PassingNotes" panose="02000603000000000000" pitchFamily="2" charset="0"/>
                </a:rPr>
                <a:t>A personal narrative is a __________ about something that happened to _______  and how you  _______  about it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85234" y="5471374"/>
              <a:ext cx="4146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dirty="0" smtClean="0">
                  <a:latin typeface="PassingNotes" panose="02000603000000000000" pitchFamily="2" charset="0"/>
                  <a:ea typeface="PassingNotes" panose="02000603000000000000" pitchFamily="2" charset="0"/>
                </a:rPr>
                <a:t>Purpose:  to _________ the reader and _______  about an event </a:t>
              </a:r>
              <a:endParaRPr lang="en-US" dirty="0">
                <a:latin typeface="PassingNotes" panose="02000603000000000000" pitchFamily="2" charset="0"/>
                <a:ea typeface="PassingNotes" panose="02000603000000000000" pitchFamily="2" charset="0"/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0653" y="1210297"/>
              <a:ext cx="826084" cy="1095459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6758" y="1176128"/>
              <a:ext cx="988349" cy="1163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682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6771" y="709952"/>
            <a:ext cx="39967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Sled Run</a:t>
            </a:r>
          </a:p>
          <a:p>
            <a:pPr algn="ctr"/>
            <a:endParaRPr lang="en-US" b="1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One day it snowed like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crazy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So school was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cancelled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I had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Amy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over to play. We decided to go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sledding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So we started to slide down the hill. We sledded for a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long time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endParaRPr lang="en-US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One time we decided to go down together. Amy sat in the front seat and I sat in the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back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We started to go down the hill. Then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CRASH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We ran into a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bush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</a:t>
            </a:r>
          </a:p>
          <a:p>
            <a:pPr algn="just"/>
            <a:endParaRPr lang="en-US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Amy went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flying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and I got my feet caught in the bush! Amy looked like a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spider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caught in its own spider web. I had a lot of fun that day, and I will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never forget it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16957" y="432953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Cheetahs</a:t>
            </a:r>
          </a:p>
          <a:p>
            <a:pPr algn="ctr"/>
            <a:endParaRPr lang="en-US" b="1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You should never race a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cheetah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Do you know why? Because you'll always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lose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endParaRPr lang="en-US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That’s because cheetahs are very fast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runners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They can run up to 75 miles per hour.</a:t>
            </a:r>
          </a:p>
          <a:p>
            <a:endParaRPr lang="en-US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cheetah gets its food by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running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But sometimes the lion takes over and grabs the food. That's mean!</a:t>
            </a:r>
          </a:p>
          <a:p>
            <a:endParaRPr lang="en-US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Cheetahs are carnivores. That means they eat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meat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Their prey are gazelles and rodents. The cheetah lives and finds food in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Africa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cheetah has up to three to five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babies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The cheetah has larger litters than other cats, but on average only two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cubs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live into adulthood.</a:t>
            </a:r>
          </a:p>
          <a:p>
            <a:endParaRPr lang="en-US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Cheetahs are amazing. I hope you like cheetahs. I know I do!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871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518" y="1184856"/>
            <a:ext cx="112046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PassingNotes" panose="02000603000000000000" pitchFamily="2" charset="0"/>
                <a:ea typeface="PassingNotes" panose="02000603000000000000" pitchFamily="2" charset="0"/>
              </a:rPr>
              <a:t>Which story is a personal narrative?</a:t>
            </a:r>
          </a:p>
          <a:p>
            <a:pPr algn="ctr"/>
            <a:endParaRPr lang="en-US" sz="4400" dirty="0">
              <a:latin typeface="PassingNotes" panose="02000603000000000000" pitchFamily="2" charset="0"/>
              <a:ea typeface="PassingNotes" panose="02000603000000000000" pitchFamily="2" charset="0"/>
            </a:endParaRPr>
          </a:p>
          <a:p>
            <a:pPr algn="ctr"/>
            <a:r>
              <a:rPr lang="en-US" sz="4400" u="sng" dirty="0" smtClean="0">
                <a:latin typeface="PassingNotes" panose="02000603000000000000" pitchFamily="2" charset="0"/>
                <a:ea typeface="PassingNotes" panose="02000603000000000000" pitchFamily="2" charset="0"/>
              </a:rPr>
              <a:t>The Sled Run </a:t>
            </a:r>
            <a:r>
              <a:rPr lang="en-US" sz="4400" dirty="0" smtClean="0">
                <a:latin typeface="PassingNotes" panose="02000603000000000000" pitchFamily="2" charset="0"/>
                <a:ea typeface="PassingNotes" panose="02000603000000000000" pitchFamily="2" charset="0"/>
              </a:rPr>
              <a:t>or </a:t>
            </a:r>
            <a:r>
              <a:rPr lang="en-US" sz="4400" u="sng" dirty="0" smtClean="0">
                <a:latin typeface="PassingNotes" panose="02000603000000000000" pitchFamily="2" charset="0"/>
                <a:ea typeface="PassingNotes" panose="02000603000000000000" pitchFamily="2" charset="0"/>
              </a:rPr>
              <a:t>Cheetahs</a:t>
            </a:r>
            <a:r>
              <a:rPr lang="en-US" sz="4400" dirty="0" smtClean="0">
                <a:latin typeface="PassingNotes" panose="02000603000000000000" pitchFamily="2" charset="0"/>
                <a:ea typeface="PassingNotes" panose="02000603000000000000" pitchFamily="2" charset="0"/>
              </a:rPr>
              <a:t>?</a:t>
            </a:r>
          </a:p>
          <a:p>
            <a:pPr algn="ctr"/>
            <a:endParaRPr lang="en-US" sz="4400" dirty="0">
              <a:latin typeface="PassingNotes" panose="02000603000000000000" pitchFamily="2" charset="0"/>
              <a:ea typeface="PassingNotes" panose="02000603000000000000" pitchFamily="2" charset="0"/>
            </a:endParaRPr>
          </a:p>
          <a:p>
            <a:pPr algn="ctr"/>
            <a:r>
              <a:rPr lang="en-US" sz="4400" dirty="0" smtClean="0">
                <a:latin typeface="PassingNotes" panose="02000603000000000000" pitchFamily="2" charset="0"/>
                <a:ea typeface="PassingNotes" panose="02000603000000000000" pitchFamily="2" charset="0"/>
              </a:rPr>
              <a:t>Why?  Turn and talk.</a:t>
            </a:r>
            <a:endParaRPr lang="en-US" sz="4400" dirty="0">
              <a:latin typeface="PassingNotes" panose="02000603000000000000" pitchFamily="2" charset="0"/>
              <a:ea typeface="PassingNote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3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7128" y="412123"/>
            <a:ext cx="1049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latin typeface="PassingNotes" panose="02000603000000000000" pitchFamily="2" charset="0"/>
                <a:ea typeface="PassingNotes" panose="02000603000000000000" pitchFamily="2" charset="0"/>
              </a:rPr>
              <a:t>The Sled Run </a:t>
            </a:r>
            <a:r>
              <a:rPr lang="en-US" sz="4000" dirty="0" smtClean="0">
                <a:latin typeface="PassingNotes" panose="02000603000000000000" pitchFamily="2" charset="0"/>
                <a:ea typeface="PassingNotes" panose="02000603000000000000" pitchFamily="2" charset="0"/>
              </a:rPr>
              <a:t>is the personal narrative because…</a:t>
            </a:r>
            <a:endParaRPr lang="en-US" sz="4000" dirty="0">
              <a:latin typeface="PassingNotes" panose="02000603000000000000" pitchFamily="2" charset="0"/>
              <a:ea typeface="PassingNotes" panose="02000603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7128" y="2086377"/>
            <a:ext cx="108440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PassingNotes" panose="02000603000000000000" pitchFamily="2" charset="0"/>
                <a:ea typeface="PassingNotes" panose="02000603000000000000" pitchFamily="2" charset="0"/>
              </a:rPr>
              <a:t>It tells about an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PassingNotes" panose="02000603000000000000" pitchFamily="2" charset="0"/>
                <a:ea typeface="PassingNotes" panose="02000603000000000000" pitchFamily="2" charset="0"/>
              </a:rPr>
              <a:t>It is entertaining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PassingNotes" panose="02000603000000000000" pitchFamily="2" charset="0"/>
                <a:ea typeface="PassingNotes" panose="02000603000000000000" pitchFamily="2" charset="0"/>
              </a:rPr>
              <a:t>It uses the words “I”, “my”, “we”.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PassingNotes" panose="02000603000000000000" pitchFamily="2" charset="0"/>
                <a:ea typeface="PassingNotes" panose="02000603000000000000" pitchFamily="2" charset="0"/>
              </a:rPr>
              <a:t>It has a beginning, middle, and 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PassingNotes" panose="02000603000000000000" pitchFamily="2" charset="0"/>
                <a:ea typeface="PassingNotes" panose="02000603000000000000" pitchFamily="2" charset="0"/>
              </a:rPr>
              <a:t>It tells us how the character felt about the event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PassingNotes" panose="02000603000000000000" pitchFamily="2" charset="0"/>
                <a:ea typeface="PassingNotes" panose="02000603000000000000" pitchFamily="2" charset="0"/>
              </a:rPr>
              <a:t>“I had a lot of fun that day and I will never forget it!”</a:t>
            </a:r>
            <a:endParaRPr lang="en-US" sz="3600" dirty="0">
              <a:latin typeface="PassingNotes" panose="02000603000000000000" pitchFamily="2" charset="0"/>
              <a:ea typeface="PassingNote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69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22831"/>
            <a:ext cx="39967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Sled Run</a:t>
            </a:r>
          </a:p>
          <a:p>
            <a:pPr algn="ctr"/>
            <a:endParaRPr lang="en-US" b="1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One day it snowed like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crazy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So school was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cancelled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I had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Amy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over to play. We decided to go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sledding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So we started to slide down the hill. We sledded for a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long time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endParaRPr lang="en-US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One time we decided to go down together. Amy sat in the front seat and I sat in the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back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We started to go down the hill. Then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CRASH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We ran into a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bush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</a:t>
            </a:r>
          </a:p>
          <a:p>
            <a:pPr algn="just"/>
            <a:endParaRPr lang="en-US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Amy went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flying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and I got my feet caught in the bush! Amy looked like a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spider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caught in its own spider web. I had a lot of fun that day, and I will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never forget it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50406" y="722831"/>
            <a:ext cx="39967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Sled Run</a:t>
            </a:r>
          </a:p>
          <a:p>
            <a:pPr algn="ctr"/>
            <a:endParaRPr lang="en-US" b="1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One day it snowed like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crazy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So school was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cancelled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I had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Amy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over to play. We decided to go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sledding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So we started to slide down the hill. We sledded for a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long time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endParaRPr lang="en-US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One time we decided to go down together. Amy sat in the front seat and I sat in the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back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We started to go down the hill. Then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CRASH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We ran into a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bush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</a:t>
            </a:r>
          </a:p>
          <a:p>
            <a:pPr algn="just"/>
            <a:endParaRPr lang="en-US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Amy went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flying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and I got my feet caught in the bush! Amy looked like a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spider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caught in its own spider web. I had a lot of fun that day, and I will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never forget it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00812" y="722831"/>
            <a:ext cx="39967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Sled Run</a:t>
            </a:r>
          </a:p>
          <a:p>
            <a:pPr algn="ctr"/>
            <a:endParaRPr lang="en-US" b="1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One day it snowed like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crazy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So school was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cancelled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I had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Amy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over to play. We decided to go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sledding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So we started to slide down the hill. We sledded for a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long time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endParaRPr lang="en-US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One time we decided to go down together. Amy sat in the front seat and I sat in the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back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We started to go down the hill. Then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CRASH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We ran into a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bush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</a:t>
            </a:r>
          </a:p>
          <a:p>
            <a:pPr algn="just"/>
            <a:endParaRPr lang="en-US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Amy went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flying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and I got my feet caught in the bush! Amy looked like a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spider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caught in its own spider web. I had a lot of fun that day, and I will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never forget it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009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778</Words>
  <Application>Microsoft Office PowerPoint</Application>
  <PresentationFormat>Widescreen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PassingNotes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Staci Meese</dc:creator>
  <cp:lastModifiedBy>Emily Georgoff</cp:lastModifiedBy>
  <cp:revision>2</cp:revision>
  <dcterms:created xsi:type="dcterms:W3CDTF">2014-09-14T21:25:16Z</dcterms:created>
  <dcterms:modified xsi:type="dcterms:W3CDTF">2014-09-14T21:52:01Z</dcterms:modified>
</cp:coreProperties>
</file>